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6" r:id="rId3"/>
    <p:sldId id="257" r:id="rId4"/>
    <p:sldId id="287" r:id="rId5"/>
    <p:sldId id="258" r:id="rId6"/>
    <p:sldId id="260" r:id="rId7"/>
    <p:sldId id="262" r:id="rId8"/>
    <p:sldId id="263" r:id="rId9"/>
    <p:sldId id="264" r:id="rId10"/>
    <p:sldId id="265" r:id="rId11"/>
    <p:sldId id="266" r:id="rId12"/>
    <p:sldId id="267" r:id="rId13"/>
    <p:sldId id="269" r:id="rId14"/>
    <p:sldId id="270" r:id="rId15"/>
    <p:sldId id="268" r:id="rId16"/>
    <p:sldId id="271" r:id="rId17"/>
    <p:sldId id="272" r:id="rId18"/>
    <p:sldId id="273" r:id="rId19"/>
    <p:sldId id="274" r:id="rId20"/>
    <p:sldId id="275" r:id="rId21"/>
    <p:sldId id="276" r:id="rId22"/>
    <p:sldId id="288" r:id="rId23"/>
    <p:sldId id="289" r:id="rId24"/>
    <p:sldId id="291" r:id="rId25"/>
    <p:sldId id="279" r:id="rId26"/>
    <p:sldId id="280" r:id="rId27"/>
    <p:sldId id="278" r:id="rId28"/>
    <p:sldId id="281" r:id="rId29"/>
    <p:sldId id="293" r:id="rId30"/>
    <p:sldId id="259" r:id="rId31"/>
    <p:sldId id="261" r:id="rId32"/>
    <p:sldId id="311" r:id="rId33"/>
    <p:sldId id="292"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10" r:id="rId50"/>
    <p:sldId id="309"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itesh Aryan Acharya" initials="HAA" lastIdx="1" clrIdx="0">
    <p:extLst>
      <p:ext uri="{19B8F6BF-5375-455C-9EA6-DF929625EA0E}">
        <p15:presenceInfo xmlns:p15="http://schemas.microsoft.com/office/powerpoint/2012/main" userId="Hitesh Aryan Achary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35" autoAdjust="0"/>
    <p:restoredTop sz="94660"/>
  </p:normalViewPr>
  <p:slideViewPr>
    <p:cSldViewPr snapToGrid="0">
      <p:cViewPr varScale="1">
        <p:scale>
          <a:sx n="115" d="100"/>
          <a:sy n="115" d="100"/>
        </p:scale>
        <p:origin x="37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7A236-5AC6-4470-8DA7-2329C073F1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52B833E-2E63-454B-A2D1-245E29087E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CF8B81B-ECD8-4603-93D7-BA5BAD085ED1}"/>
              </a:ext>
            </a:extLst>
          </p:cNvPr>
          <p:cNvSpPr>
            <a:spLocks noGrp="1"/>
          </p:cNvSpPr>
          <p:nvPr>
            <p:ph type="dt" sz="half" idx="10"/>
          </p:nvPr>
        </p:nvSpPr>
        <p:spPr/>
        <p:txBody>
          <a:bodyPr/>
          <a:lstStyle/>
          <a:p>
            <a:fld id="{733EEB58-CAC0-4E71-9181-2575A39440D9}" type="datetimeFigureOut">
              <a:rPr lang="en-IN" smtClean="0"/>
              <a:t>23-06-2020</a:t>
            </a:fld>
            <a:endParaRPr lang="en-IN"/>
          </a:p>
        </p:txBody>
      </p:sp>
      <p:sp>
        <p:nvSpPr>
          <p:cNvPr id="5" name="Footer Placeholder 4">
            <a:extLst>
              <a:ext uri="{FF2B5EF4-FFF2-40B4-BE49-F238E27FC236}">
                <a16:creationId xmlns:a16="http://schemas.microsoft.com/office/drawing/2014/main" id="{12E0F2FC-4210-4BB3-A617-C2C6FC71288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9D4FA39-506D-477E-AA9A-7D417F61BC40}"/>
              </a:ext>
            </a:extLst>
          </p:cNvPr>
          <p:cNvSpPr>
            <a:spLocks noGrp="1"/>
          </p:cNvSpPr>
          <p:nvPr>
            <p:ph type="sldNum" sz="quarter" idx="12"/>
          </p:nvPr>
        </p:nvSpPr>
        <p:spPr/>
        <p:txBody>
          <a:bodyPr/>
          <a:lstStyle/>
          <a:p>
            <a:fld id="{4FE6F943-CC7E-4D8D-851A-ECD1F443BDB8}" type="slidenum">
              <a:rPr lang="en-IN" smtClean="0"/>
              <a:t>‹#›</a:t>
            </a:fld>
            <a:endParaRPr lang="en-IN"/>
          </a:p>
        </p:txBody>
      </p:sp>
    </p:spTree>
    <p:extLst>
      <p:ext uri="{BB962C8B-B14F-4D97-AF65-F5344CB8AC3E}">
        <p14:creationId xmlns:p14="http://schemas.microsoft.com/office/powerpoint/2010/main" val="247051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AAA6F-CF8E-4345-888C-F442104E6F7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E8CEAEA-A95F-425C-9C8E-4753454F08A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B666B2D-5427-4377-A5CC-D387917EF361}"/>
              </a:ext>
            </a:extLst>
          </p:cNvPr>
          <p:cNvSpPr>
            <a:spLocks noGrp="1"/>
          </p:cNvSpPr>
          <p:nvPr>
            <p:ph type="dt" sz="half" idx="10"/>
          </p:nvPr>
        </p:nvSpPr>
        <p:spPr/>
        <p:txBody>
          <a:bodyPr/>
          <a:lstStyle/>
          <a:p>
            <a:fld id="{733EEB58-CAC0-4E71-9181-2575A39440D9}" type="datetimeFigureOut">
              <a:rPr lang="en-IN" smtClean="0"/>
              <a:t>23-06-2020</a:t>
            </a:fld>
            <a:endParaRPr lang="en-IN"/>
          </a:p>
        </p:txBody>
      </p:sp>
      <p:sp>
        <p:nvSpPr>
          <p:cNvPr id="5" name="Footer Placeholder 4">
            <a:extLst>
              <a:ext uri="{FF2B5EF4-FFF2-40B4-BE49-F238E27FC236}">
                <a16:creationId xmlns:a16="http://schemas.microsoft.com/office/drawing/2014/main" id="{2CECE202-82FE-4453-BA28-E06E66D72D4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F5CF11C-4E04-4CFD-9889-79F16B634434}"/>
              </a:ext>
            </a:extLst>
          </p:cNvPr>
          <p:cNvSpPr>
            <a:spLocks noGrp="1"/>
          </p:cNvSpPr>
          <p:nvPr>
            <p:ph type="sldNum" sz="quarter" idx="12"/>
          </p:nvPr>
        </p:nvSpPr>
        <p:spPr/>
        <p:txBody>
          <a:bodyPr/>
          <a:lstStyle/>
          <a:p>
            <a:fld id="{4FE6F943-CC7E-4D8D-851A-ECD1F443BDB8}" type="slidenum">
              <a:rPr lang="en-IN" smtClean="0"/>
              <a:t>‹#›</a:t>
            </a:fld>
            <a:endParaRPr lang="en-IN"/>
          </a:p>
        </p:txBody>
      </p:sp>
    </p:spTree>
    <p:extLst>
      <p:ext uri="{BB962C8B-B14F-4D97-AF65-F5344CB8AC3E}">
        <p14:creationId xmlns:p14="http://schemas.microsoft.com/office/powerpoint/2010/main" val="2200286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078622-F049-497A-BB0C-9C6901F0737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2E6481D-056D-4885-951D-0C949AD177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D10AADE-FE10-4115-97C0-20CC957BD246}"/>
              </a:ext>
            </a:extLst>
          </p:cNvPr>
          <p:cNvSpPr>
            <a:spLocks noGrp="1"/>
          </p:cNvSpPr>
          <p:nvPr>
            <p:ph type="dt" sz="half" idx="10"/>
          </p:nvPr>
        </p:nvSpPr>
        <p:spPr/>
        <p:txBody>
          <a:bodyPr/>
          <a:lstStyle/>
          <a:p>
            <a:fld id="{733EEB58-CAC0-4E71-9181-2575A39440D9}" type="datetimeFigureOut">
              <a:rPr lang="en-IN" smtClean="0"/>
              <a:t>23-06-2020</a:t>
            </a:fld>
            <a:endParaRPr lang="en-IN"/>
          </a:p>
        </p:txBody>
      </p:sp>
      <p:sp>
        <p:nvSpPr>
          <p:cNvPr id="5" name="Footer Placeholder 4">
            <a:extLst>
              <a:ext uri="{FF2B5EF4-FFF2-40B4-BE49-F238E27FC236}">
                <a16:creationId xmlns:a16="http://schemas.microsoft.com/office/drawing/2014/main" id="{8E701D99-8134-46D0-85C5-6BA32B03852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71A90E9-E72B-44C0-8E96-6EF214D6FC7A}"/>
              </a:ext>
            </a:extLst>
          </p:cNvPr>
          <p:cNvSpPr>
            <a:spLocks noGrp="1"/>
          </p:cNvSpPr>
          <p:nvPr>
            <p:ph type="sldNum" sz="quarter" idx="12"/>
          </p:nvPr>
        </p:nvSpPr>
        <p:spPr/>
        <p:txBody>
          <a:bodyPr/>
          <a:lstStyle/>
          <a:p>
            <a:fld id="{4FE6F943-CC7E-4D8D-851A-ECD1F443BDB8}" type="slidenum">
              <a:rPr lang="en-IN" smtClean="0"/>
              <a:t>‹#›</a:t>
            </a:fld>
            <a:endParaRPr lang="en-IN"/>
          </a:p>
        </p:txBody>
      </p:sp>
    </p:spTree>
    <p:extLst>
      <p:ext uri="{BB962C8B-B14F-4D97-AF65-F5344CB8AC3E}">
        <p14:creationId xmlns:p14="http://schemas.microsoft.com/office/powerpoint/2010/main" val="1721420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44E92-9664-412A-8C2E-E295F6601BE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94DB2F6-293C-47EC-9A0C-F648A80676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8AF9871-A3E0-4422-9140-7506C3BE0EE6}"/>
              </a:ext>
            </a:extLst>
          </p:cNvPr>
          <p:cNvSpPr>
            <a:spLocks noGrp="1"/>
          </p:cNvSpPr>
          <p:nvPr>
            <p:ph type="dt" sz="half" idx="10"/>
          </p:nvPr>
        </p:nvSpPr>
        <p:spPr/>
        <p:txBody>
          <a:bodyPr/>
          <a:lstStyle/>
          <a:p>
            <a:fld id="{733EEB58-CAC0-4E71-9181-2575A39440D9}" type="datetimeFigureOut">
              <a:rPr lang="en-IN" smtClean="0"/>
              <a:t>23-06-2020</a:t>
            </a:fld>
            <a:endParaRPr lang="en-IN"/>
          </a:p>
        </p:txBody>
      </p:sp>
      <p:sp>
        <p:nvSpPr>
          <p:cNvPr id="5" name="Footer Placeholder 4">
            <a:extLst>
              <a:ext uri="{FF2B5EF4-FFF2-40B4-BE49-F238E27FC236}">
                <a16:creationId xmlns:a16="http://schemas.microsoft.com/office/drawing/2014/main" id="{E5F5A6CB-F4EB-40D1-8178-178DB607130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EC498D-77CF-4217-ACD5-1D717C6A57D3}"/>
              </a:ext>
            </a:extLst>
          </p:cNvPr>
          <p:cNvSpPr>
            <a:spLocks noGrp="1"/>
          </p:cNvSpPr>
          <p:nvPr>
            <p:ph type="sldNum" sz="quarter" idx="12"/>
          </p:nvPr>
        </p:nvSpPr>
        <p:spPr/>
        <p:txBody>
          <a:bodyPr/>
          <a:lstStyle/>
          <a:p>
            <a:fld id="{4FE6F943-CC7E-4D8D-851A-ECD1F443BDB8}" type="slidenum">
              <a:rPr lang="en-IN" smtClean="0"/>
              <a:t>‹#›</a:t>
            </a:fld>
            <a:endParaRPr lang="en-IN"/>
          </a:p>
        </p:txBody>
      </p:sp>
    </p:spTree>
    <p:extLst>
      <p:ext uri="{BB962C8B-B14F-4D97-AF65-F5344CB8AC3E}">
        <p14:creationId xmlns:p14="http://schemas.microsoft.com/office/powerpoint/2010/main" val="2101572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E3CBF-6A36-473A-979C-4FEF6151DC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A8D6393-596B-4729-891E-D1C2160C53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D697A5B-9E55-4B83-92BB-FE9336AB40B5}"/>
              </a:ext>
            </a:extLst>
          </p:cNvPr>
          <p:cNvSpPr>
            <a:spLocks noGrp="1"/>
          </p:cNvSpPr>
          <p:nvPr>
            <p:ph type="dt" sz="half" idx="10"/>
          </p:nvPr>
        </p:nvSpPr>
        <p:spPr/>
        <p:txBody>
          <a:bodyPr/>
          <a:lstStyle/>
          <a:p>
            <a:fld id="{733EEB58-CAC0-4E71-9181-2575A39440D9}" type="datetimeFigureOut">
              <a:rPr lang="en-IN" smtClean="0"/>
              <a:t>23-06-2020</a:t>
            </a:fld>
            <a:endParaRPr lang="en-IN"/>
          </a:p>
        </p:txBody>
      </p:sp>
      <p:sp>
        <p:nvSpPr>
          <p:cNvPr id="5" name="Footer Placeholder 4">
            <a:extLst>
              <a:ext uri="{FF2B5EF4-FFF2-40B4-BE49-F238E27FC236}">
                <a16:creationId xmlns:a16="http://schemas.microsoft.com/office/drawing/2014/main" id="{AC665931-3DE2-4462-86FB-E6EED48012A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5831F01-65B0-4226-8810-006D6E4B71A1}"/>
              </a:ext>
            </a:extLst>
          </p:cNvPr>
          <p:cNvSpPr>
            <a:spLocks noGrp="1"/>
          </p:cNvSpPr>
          <p:nvPr>
            <p:ph type="sldNum" sz="quarter" idx="12"/>
          </p:nvPr>
        </p:nvSpPr>
        <p:spPr/>
        <p:txBody>
          <a:bodyPr/>
          <a:lstStyle/>
          <a:p>
            <a:fld id="{4FE6F943-CC7E-4D8D-851A-ECD1F443BDB8}" type="slidenum">
              <a:rPr lang="en-IN" smtClean="0"/>
              <a:t>‹#›</a:t>
            </a:fld>
            <a:endParaRPr lang="en-IN"/>
          </a:p>
        </p:txBody>
      </p:sp>
    </p:spTree>
    <p:extLst>
      <p:ext uri="{BB962C8B-B14F-4D97-AF65-F5344CB8AC3E}">
        <p14:creationId xmlns:p14="http://schemas.microsoft.com/office/powerpoint/2010/main" val="1523480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5C5AE-5C76-4CA9-90F9-AB25F73F78A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BE930CE-CE7C-40C7-955D-B1BAB32856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66F26E2-7AEC-424A-AC20-3C73EE3B4F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D47770B-0AF8-445B-86AA-6EC079502242}"/>
              </a:ext>
            </a:extLst>
          </p:cNvPr>
          <p:cNvSpPr>
            <a:spLocks noGrp="1"/>
          </p:cNvSpPr>
          <p:nvPr>
            <p:ph type="dt" sz="half" idx="10"/>
          </p:nvPr>
        </p:nvSpPr>
        <p:spPr/>
        <p:txBody>
          <a:bodyPr/>
          <a:lstStyle/>
          <a:p>
            <a:fld id="{733EEB58-CAC0-4E71-9181-2575A39440D9}" type="datetimeFigureOut">
              <a:rPr lang="en-IN" smtClean="0"/>
              <a:t>23-06-2020</a:t>
            </a:fld>
            <a:endParaRPr lang="en-IN"/>
          </a:p>
        </p:txBody>
      </p:sp>
      <p:sp>
        <p:nvSpPr>
          <p:cNvPr id="6" name="Footer Placeholder 5">
            <a:extLst>
              <a:ext uri="{FF2B5EF4-FFF2-40B4-BE49-F238E27FC236}">
                <a16:creationId xmlns:a16="http://schemas.microsoft.com/office/drawing/2014/main" id="{0E3A26D5-DE8C-4E29-BF46-C084DC18004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F07601E-9605-4B11-A18C-6A9EB1F25ED1}"/>
              </a:ext>
            </a:extLst>
          </p:cNvPr>
          <p:cNvSpPr>
            <a:spLocks noGrp="1"/>
          </p:cNvSpPr>
          <p:nvPr>
            <p:ph type="sldNum" sz="quarter" idx="12"/>
          </p:nvPr>
        </p:nvSpPr>
        <p:spPr/>
        <p:txBody>
          <a:bodyPr/>
          <a:lstStyle/>
          <a:p>
            <a:fld id="{4FE6F943-CC7E-4D8D-851A-ECD1F443BDB8}" type="slidenum">
              <a:rPr lang="en-IN" smtClean="0"/>
              <a:t>‹#›</a:t>
            </a:fld>
            <a:endParaRPr lang="en-IN"/>
          </a:p>
        </p:txBody>
      </p:sp>
    </p:spTree>
    <p:extLst>
      <p:ext uri="{BB962C8B-B14F-4D97-AF65-F5344CB8AC3E}">
        <p14:creationId xmlns:p14="http://schemas.microsoft.com/office/powerpoint/2010/main" val="4222620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E0E8D-8AEB-43B5-A61A-2C57D86E16C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286C99E-3EF0-4DB5-A22B-8BBCC40528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0893F3-5E2E-4B0C-9AF6-B15A295444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9D83861-B731-48D1-A448-9CCF86C5DE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48B036-8544-4BEB-933B-43EF6B3059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D7C45BE-21CD-4CBD-BC30-EC83DB4FA02D}"/>
              </a:ext>
            </a:extLst>
          </p:cNvPr>
          <p:cNvSpPr>
            <a:spLocks noGrp="1"/>
          </p:cNvSpPr>
          <p:nvPr>
            <p:ph type="dt" sz="half" idx="10"/>
          </p:nvPr>
        </p:nvSpPr>
        <p:spPr/>
        <p:txBody>
          <a:bodyPr/>
          <a:lstStyle/>
          <a:p>
            <a:fld id="{733EEB58-CAC0-4E71-9181-2575A39440D9}" type="datetimeFigureOut">
              <a:rPr lang="en-IN" smtClean="0"/>
              <a:t>23-06-2020</a:t>
            </a:fld>
            <a:endParaRPr lang="en-IN"/>
          </a:p>
        </p:txBody>
      </p:sp>
      <p:sp>
        <p:nvSpPr>
          <p:cNvPr id="8" name="Footer Placeholder 7">
            <a:extLst>
              <a:ext uri="{FF2B5EF4-FFF2-40B4-BE49-F238E27FC236}">
                <a16:creationId xmlns:a16="http://schemas.microsoft.com/office/drawing/2014/main" id="{4FC6913A-BFF9-4EB1-BFA1-238B044B043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093AA05-CA42-4D4A-9294-20469D4C7438}"/>
              </a:ext>
            </a:extLst>
          </p:cNvPr>
          <p:cNvSpPr>
            <a:spLocks noGrp="1"/>
          </p:cNvSpPr>
          <p:nvPr>
            <p:ph type="sldNum" sz="quarter" idx="12"/>
          </p:nvPr>
        </p:nvSpPr>
        <p:spPr/>
        <p:txBody>
          <a:bodyPr/>
          <a:lstStyle/>
          <a:p>
            <a:fld id="{4FE6F943-CC7E-4D8D-851A-ECD1F443BDB8}" type="slidenum">
              <a:rPr lang="en-IN" smtClean="0"/>
              <a:t>‹#›</a:t>
            </a:fld>
            <a:endParaRPr lang="en-IN"/>
          </a:p>
        </p:txBody>
      </p:sp>
    </p:spTree>
    <p:extLst>
      <p:ext uri="{BB962C8B-B14F-4D97-AF65-F5344CB8AC3E}">
        <p14:creationId xmlns:p14="http://schemas.microsoft.com/office/powerpoint/2010/main" val="439515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C1FF9-FE16-4D75-A3C1-83FC75046B9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3F03943-D031-4AF2-8E65-95742E6A14AC}"/>
              </a:ext>
            </a:extLst>
          </p:cNvPr>
          <p:cNvSpPr>
            <a:spLocks noGrp="1"/>
          </p:cNvSpPr>
          <p:nvPr>
            <p:ph type="dt" sz="half" idx="10"/>
          </p:nvPr>
        </p:nvSpPr>
        <p:spPr/>
        <p:txBody>
          <a:bodyPr/>
          <a:lstStyle/>
          <a:p>
            <a:fld id="{733EEB58-CAC0-4E71-9181-2575A39440D9}" type="datetimeFigureOut">
              <a:rPr lang="en-IN" smtClean="0"/>
              <a:t>23-06-2020</a:t>
            </a:fld>
            <a:endParaRPr lang="en-IN"/>
          </a:p>
        </p:txBody>
      </p:sp>
      <p:sp>
        <p:nvSpPr>
          <p:cNvPr id="4" name="Footer Placeholder 3">
            <a:extLst>
              <a:ext uri="{FF2B5EF4-FFF2-40B4-BE49-F238E27FC236}">
                <a16:creationId xmlns:a16="http://schemas.microsoft.com/office/drawing/2014/main" id="{D8A41FB7-E9BE-46BE-8915-B6B66D9FA2D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B22A7ED-2BEA-4CD8-8F5D-D0E4252E80FB}"/>
              </a:ext>
            </a:extLst>
          </p:cNvPr>
          <p:cNvSpPr>
            <a:spLocks noGrp="1"/>
          </p:cNvSpPr>
          <p:nvPr>
            <p:ph type="sldNum" sz="quarter" idx="12"/>
          </p:nvPr>
        </p:nvSpPr>
        <p:spPr/>
        <p:txBody>
          <a:bodyPr/>
          <a:lstStyle/>
          <a:p>
            <a:fld id="{4FE6F943-CC7E-4D8D-851A-ECD1F443BDB8}" type="slidenum">
              <a:rPr lang="en-IN" smtClean="0"/>
              <a:t>‹#›</a:t>
            </a:fld>
            <a:endParaRPr lang="en-IN"/>
          </a:p>
        </p:txBody>
      </p:sp>
    </p:spTree>
    <p:extLst>
      <p:ext uri="{BB962C8B-B14F-4D97-AF65-F5344CB8AC3E}">
        <p14:creationId xmlns:p14="http://schemas.microsoft.com/office/powerpoint/2010/main" val="3201049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D1B460-ADFA-4743-8AB5-F9B4CB7BCD67}"/>
              </a:ext>
            </a:extLst>
          </p:cNvPr>
          <p:cNvSpPr>
            <a:spLocks noGrp="1"/>
          </p:cNvSpPr>
          <p:nvPr>
            <p:ph type="dt" sz="half" idx="10"/>
          </p:nvPr>
        </p:nvSpPr>
        <p:spPr/>
        <p:txBody>
          <a:bodyPr/>
          <a:lstStyle/>
          <a:p>
            <a:fld id="{733EEB58-CAC0-4E71-9181-2575A39440D9}" type="datetimeFigureOut">
              <a:rPr lang="en-IN" smtClean="0"/>
              <a:t>23-06-2020</a:t>
            </a:fld>
            <a:endParaRPr lang="en-IN"/>
          </a:p>
        </p:txBody>
      </p:sp>
      <p:sp>
        <p:nvSpPr>
          <p:cNvPr id="3" name="Footer Placeholder 2">
            <a:extLst>
              <a:ext uri="{FF2B5EF4-FFF2-40B4-BE49-F238E27FC236}">
                <a16:creationId xmlns:a16="http://schemas.microsoft.com/office/drawing/2014/main" id="{60FA79B2-A6AB-46F3-927B-BE70D3A1D13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E010EDE-0A43-4A8D-9C3F-37ACE8E750FC}"/>
              </a:ext>
            </a:extLst>
          </p:cNvPr>
          <p:cNvSpPr>
            <a:spLocks noGrp="1"/>
          </p:cNvSpPr>
          <p:nvPr>
            <p:ph type="sldNum" sz="quarter" idx="12"/>
          </p:nvPr>
        </p:nvSpPr>
        <p:spPr/>
        <p:txBody>
          <a:bodyPr/>
          <a:lstStyle/>
          <a:p>
            <a:fld id="{4FE6F943-CC7E-4D8D-851A-ECD1F443BDB8}" type="slidenum">
              <a:rPr lang="en-IN" smtClean="0"/>
              <a:t>‹#›</a:t>
            </a:fld>
            <a:endParaRPr lang="en-IN"/>
          </a:p>
        </p:txBody>
      </p:sp>
    </p:spTree>
    <p:extLst>
      <p:ext uri="{BB962C8B-B14F-4D97-AF65-F5344CB8AC3E}">
        <p14:creationId xmlns:p14="http://schemas.microsoft.com/office/powerpoint/2010/main" val="1210084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59F40-7B8B-4A04-8282-AAC390171F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67A83A5-4233-4F25-92DD-BE6C6BE9B3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C32EB7D-2624-4985-9B3E-0E9DB89274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1AC793-4D0B-4D30-A435-C109D6B0F1CB}"/>
              </a:ext>
            </a:extLst>
          </p:cNvPr>
          <p:cNvSpPr>
            <a:spLocks noGrp="1"/>
          </p:cNvSpPr>
          <p:nvPr>
            <p:ph type="dt" sz="half" idx="10"/>
          </p:nvPr>
        </p:nvSpPr>
        <p:spPr/>
        <p:txBody>
          <a:bodyPr/>
          <a:lstStyle/>
          <a:p>
            <a:fld id="{733EEB58-CAC0-4E71-9181-2575A39440D9}" type="datetimeFigureOut">
              <a:rPr lang="en-IN" smtClean="0"/>
              <a:t>23-06-2020</a:t>
            </a:fld>
            <a:endParaRPr lang="en-IN"/>
          </a:p>
        </p:txBody>
      </p:sp>
      <p:sp>
        <p:nvSpPr>
          <p:cNvPr id="6" name="Footer Placeholder 5">
            <a:extLst>
              <a:ext uri="{FF2B5EF4-FFF2-40B4-BE49-F238E27FC236}">
                <a16:creationId xmlns:a16="http://schemas.microsoft.com/office/drawing/2014/main" id="{2CE3D4E7-0B02-498C-BADF-DADA2BDF078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5CFBF8A-7596-4456-B6BE-06997383ACB9}"/>
              </a:ext>
            </a:extLst>
          </p:cNvPr>
          <p:cNvSpPr>
            <a:spLocks noGrp="1"/>
          </p:cNvSpPr>
          <p:nvPr>
            <p:ph type="sldNum" sz="quarter" idx="12"/>
          </p:nvPr>
        </p:nvSpPr>
        <p:spPr/>
        <p:txBody>
          <a:bodyPr/>
          <a:lstStyle/>
          <a:p>
            <a:fld id="{4FE6F943-CC7E-4D8D-851A-ECD1F443BDB8}" type="slidenum">
              <a:rPr lang="en-IN" smtClean="0"/>
              <a:t>‹#›</a:t>
            </a:fld>
            <a:endParaRPr lang="en-IN"/>
          </a:p>
        </p:txBody>
      </p:sp>
    </p:spTree>
    <p:extLst>
      <p:ext uri="{BB962C8B-B14F-4D97-AF65-F5344CB8AC3E}">
        <p14:creationId xmlns:p14="http://schemas.microsoft.com/office/powerpoint/2010/main" val="2482010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A1B66-E6C1-4358-A5E4-33B80679C2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56F4D4A-2A1C-48BF-9FCF-4B5FAFE5E3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9837297-7D66-4C88-BE06-ADCE74340B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0167F5-6D83-4938-89A9-7A5722E202ED}"/>
              </a:ext>
            </a:extLst>
          </p:cNvPr>
          <p:cNvSpPr>
            <a:spLocks noGrp="1"/>
          </p:cNvSpPr>
          <p:nvPr>
            <p:ph type="dt" sz="half" idx="10"/>
          </p:nvPr>
        </p:nvSpPr>
        <p:spPr/>
        <p:txBody>
          <a:bodyPr/>
          <a:lstStyle/>
          <a:p>
            <a:fld id="{733EEB58-CAC0-4E71-9181-2575A39440D9}" type="datetimeFigureOut">
              <a:rPr lang="en-IN" smtClean="0"/>
              <a:t>23-06-2020</a:t>
            </a:fld>
            <a:endParaRPr lang="en-IN"/>
          </a:p>
        </p:txBody>
      </p:sp>
      <p:sp>
        <p:nvSpPr>
          <p:cNvPr id="6" name="Footer Placeholder 5">
            <a:extLst>
              <a:ext uri="{FF2B5EF4-FFF2-40B4-BE49-F238E27FC236}">
                <a16:creationId xmlns:a16="http://schemas.microsoft.com/office/drawing/2014/main" id="{5B411E42-9D08-4001-8030-01D44A44C9E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0C89458-D8CC-4B25-B994-F8A0AF5D5420}"/>
              </a:ext>
            </a:extLst>
          </p:cNvPr>
          <p:cNvSpPr>
            <a:spLocks noGrp="1"/>
          </p:cNvSpPr>
          <p:nvPr>
            <p:ph type="sldNum" sz="quarter" idx="12"/>
          </p:nvPr>
        </p:nvSpPr>
        <p:spPr/>
        <p:txBody>
          <a:bodyPr/>
          <a:lstStyle/>
          <a:p>
            <a:fld id="{4FE6F943-CC7E-4D8D-851A-ECD1F443BDB8}" type="slidenum">
              <a:rPr lang="en-IN" smtClean="0"/>
              <a:t>‹#›</a:t>
            </a:fld>
            <a:endParaRPr lang="en-IN"/>
          </a:p>
        </p:txBody>
      </p:sp>
    </p:spTree>
    <p:extLst>
      <p:ext uri="{BB962C8B-B14F-4D97-AF65-F5344CB8AC3E}">
        <p14:creationId xmlns:p14="http://schemas.microsoft.com/office/powerpoint/2010/main" val="2331905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196048-45FB-428E-83FE-7A1590C891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D0E1443-2B41-44CB-9CD5-1742C6014C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F520739-B4B0-4B3B-A94A-24B6000154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3EEB58-CAC0-4E71-9181-2575A39440D9}" type="datetimeFigureOut">
              <a:rPr lang="en-IN" smtClean="0"/>
              <a:t>23-06-2020</a:t>
            </a:fld>
            <a:endParaRPr lang="en-IN"/>
          </a:p>
        </p:txBody>
      </p:sp>
      <p:sp>
        <p:nvSpPr>
          <p:cNvPr id="5" name="Footer Placeholder 4">
            <a:extLst>
              <a:ext uri="{FF2B5EF4-FFF2-40B4-BE49-F238E27FC236}">
                <a16:creationId xmlns:a16="http://schemas.microsoft.com/office/drawing/2014/main" id="{415F8DE6-1D82-489F-A227-EDE7B941C3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98223AA-D6A0-47B4-BE14-8A78CF201E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E6F943-CC7E-4D8D-851A-ECD1F443BDB8}" type="slidenum">
              <a:rPr lang="en-IN" smtClean="0"/>
              <a:t>‹#›</a:t>
            </a:fld>
            <a:endParaRPr lang="en-IN"/>
          </a:p>
        </p:txBody>
      </p:sp>
    </p:spTree>
    <p:extLst>
      <p:ext uri="{BB962C8B-B14F-4D97-AF65-F5344CB8AC3E}">
        <p14:creationId xmlns:p14="http://schemas.microsoft.com/office/powerpoint/2010/main" val="1469618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pyimagesearch.com/2017/11/06/deep-learning-opencvs-blobfromimage-works/" TargetMode="External"/><Relationship Id="rId7" Type="http://schemas.openxmlformats.org/officeDocument/2006/relationships/hyperlink" Target="https://www.coursera.org/learn/introduction-tensorflow/home/welcome" TargetMode="External"/><Relationship Id="rId2" Type="http://schemas.openxmlformats.org/officeDocument/2006/relationships/hyperlink" Target="https://www.pyimagesearch.com/2020/05/04/covid-19-face-mask-detector-with-opencv-keras-tensorflow-and-deep-learning/" TargetMode="External"/><Relationship Id="rId1" Type="http://schemas.openxmlformats.org/officeDocument/2006/relationships/slideLayout" Target="../slideLayouts/slideLayout2.xml"/><Relationship Id="rId6" Type="http://schemas.openxmlformats.org/officeDocument/2006/relationships/hyperlink" Target="https://www.coursera.org/learn/neural-networks-deep-learning/home/welcome" TargetMode="External"/><Relationship Id="rId5" Type="http://schemas.openxmlformats.org/officeDocument/2006/relationships/hyperlink" Target="https://keras.io/documentation/" TargetMode="External"/><Relationship Id="rId4" Type="http://schemas.openxmlformats.org/officeDocument/2006/relationships/hyperlink" Target="https://www.tensorflow.org/api_docs/python/tf/keras/Mode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C0D3EB-67BA-48F9-959A-6BA9F4021308}"/>
              </a:ext>
            </a:extLst>
          </p:cNvPr>
          <p:cNvPicPr>
            <a:picLocks noChangeAspect="1"/>
          </p:cNvPicPr>
          <p:nvPr/>
        </p:nvPicPr>
        <p:blipFill>
          <a:blip r:embed="rId2"/>
          <a:stretch>
            <a:fillRect/>
          </a:stretch>
        </p:blipFill>
        <p:spPr>
          <a:xfrm>
            <a:off x="1005841" y="2564666"/>
            <a:ext cx="4591412" cy="3837859"/>
          </a:xfrm>
          <a:prstGeom prst="rect">
            <a:avLst/>
          </a:prstGeom>
        </p:spPr>
      </p:pic>
      <p:pic>
        <p:nvPicPr>
          <p:cNvPr id="5" name="Picture 4">
            <a:extLst>
              <a:ext uri="{FF2B5EF4-FFF2-40B4-BE49-F238E27FC236}">
                <a16:creationId xmlns:a16="http://schemas.microsoft.com/office/drawing/2014/main" id="{4A7D21EA-393D-42BE-A1AC-75FBC394BAEC}"/>
              </a:ext>
            </a:extLst>
          </p:cNvPr>
          <p:cNvPicPr>
            <a:picLocks noChangeAspect="1"/>
          </p:cNvPicPr>
          <p:nvPr/>
        </p:nvPicPr>
        <p:blipFill>
          <a:blip r:embed="rId3"/>
          <a:stretch>
            <a:fillRect/>
          </a:stretch>
        </p:blipFill>
        <p:spPr>
          <a:xfrm>
            <a:off x="7319503" y="2430046"/>
            <a:ext cx="4086795" cy="3972479"/>
          </a:xfrm>
          <a:prstGeom prst="rect">
            <a:avLst/>
          </a:prstGeom>
        </p:spPr>
      </p:pic>
      <p:sp>
        <p:nvSpPr>
          <p:cNvPr id="6" name="Rectangle 5">
            <a:extLst>
              <a:ext uri="{FF2B5EF4-FFF2-40B4-BE49-F238E27FC236}">
                <a16:creationId xmlns:a16="http://schemas.microsoft.com/office/drawing/2014/main" id="{971BD6A6-79BF-4B35-9F2A-8C6E06552494}"/>
              </a:ext>
            </a:extLst>
          </p:cNvPr>
          <p:cNvSpPr/>
          <p:nvPr/>
        </p:nvSpPr>
        <p:spPr>
          <a:xfrm>
            <a:off x="2469283" y="455475"/>
            <a:ext cx="6893618" cy="175432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IN" sz="5400" b="1" cap="none" spc="0" dirty="0">
                <a:ln/>
                <a:solidFill>
                  <a:schemeClr val="accent4"/>
                </a:solidFill>
                <a:effectLst/>
              </a:rPr>
              <a:t>FACE MASK DETECTION</a:t>
            </a:r>
            <a:br>
              <a:rPr lang="en-IN" sz="5400" b="1" cap="none" spc="0" dirty="0">
                <a:ln/>
                <a:solidFill>
                  <a:schemeClr val="accent4"/>
                </a:solidFill>
                <a:effectLst/>
              </a:rPr>
            </a:br>
            <a:r>
              <a:rPr lang="en-IN" sz="5400" b="1" cap="none" spc="0" dirty="0">
                <a:ln/>
                <a:solidFill>
                  <a:schemeClr val="accent4"/>
                </a:solidFill>
                <a:effectLst/>
              </a:rPr>
              <a:t>USING DEEP LEARNING</a:t>
            </a:r>
          </a:p>
        </p:txBody>
      </p:sp>
    </p:spTree>
    <p:extLst>
      <p:ext uri="{BB962C8B-B14F-4D97-AF65-F5344CB8AC3E}">
        <p14:creationId xmlns:p14="http://schemas.microsoft.com/office/powerpoint/2010/main" val="3433748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4CD82D-C9E2-4E34-AAA0-19514CB8EDBA}"/>
              </a:ext>
            </a:extLst>
          </p:cNvPr>
          <p:cNvSpPr>
            <a:spLocks noGrp="1"/>
          </p:cNvSpPr>
          <p:nvPr>
            <p:ph idx="1"/>
          </p:nvPr>
        </p:nvSpPr>
        <p:spPr>
          <a:xfrm>
            <a:off x="673331" y="307571"/>
            <a:ext cx="10680469" cy="5869392"/>
          </a:xfrm>
        </p:spPr>
        <p:txBody>
          <a:bodyPr>
            <a:normAutofit fontScale="92500" lnSpcReduction="10000"/>
          </a:bodyPr>
          <a:lstStyle/>
          <a:p>
            <a:pPr marL="0" indent="0">
              <a:buNone/>
            </a:pPr>
            <a:r>
              <a:rPr lang="en-IN" u="sng" dirty="0">
                <a:solidFill>
                  <a:srgbClr val="0070C0"/>
                </a:solidFill>
              </a:rPr>
              <a:t>BACKWARD PROPAGATION</a:t>
            </a:r>
          </a:p>
          <a:p>
            <a:pPr marL="0" indent="0">
              <a:buNone/>
            </a:pPr>
            <a:endParaRPr lang="en-IN" u="sng" dirty="0">
              <a:solidFill>
                <a:srgbClr val="0070C0"/>
              </a:solidFill>
            </a:endParaRPr>
          </a:p>
          <a:p>
            <a:pPr algn="just"/>
            <a:r>
              <a:rPr lang="en-IN" dirty="0"/>
              <a:t>During training, once the output activation is achieved, loss is calculated using the loss function. The loss is respect to the labelled data.</a:t>
            </a:r>
          </a:p>
          <a:p>
            <a:pPr algn="just"/>
            <a:r>
              <a:rPr lang="en-IN" dirty="0"/>
              <a:t>We need to find the change in the loss function with respect to change in the weights and biases.</a:t>
            </a:r>
          </a:p>
          <a:p>
            <a:pPr algn="just"/>
            <a:r>
              <a:rPr lang="en-IN" dirty="0"/>
              <a:t>We are essentially finding the minima of the loss function using a technique known as stochastic gradient descent.</a:t>
            </a:r>
          </a:p>
          <a:p>
            <a:pPr algn="just"/>
            <a:r>
              <a:rPr lang="en-IN" dirty="0"/>
              <a:t>Stochastic gradient descent is a an optimizer algorithm which involves hyperparameters like the learning rate.</a:t>
            </a:r>
          </a:p>
          <a:p>
            <a:pPr algn="just"/>
            <a:r>
              <a:rPr lang="en-IN" dirty="0"/>
              <a:t>There are other efficient algorithms like the binary-</a:t>
            </a:r>
            <a:r>
              <a:rPr lang="en-IN" dirty="0" err="1"/>
              <a:t>crossentropy</a:t>
            </a:r>
            <a:r>
              <a:rPr lang="en-IN" dirty="0"/>
              <a:t> and the Adam optimizer.</a:t>
            </a:r>
          </a:p>
          <a:p>
            <a:pPr algn="just"/>
            <a:r>
              <a:rPr lang="en-IN" dirty="0"/>
              <a:t>The parameters w and b are updated using k = k – </a:t>
            </a:r>
            <a:r>
              <a:rPr lang="el-GR" dirty="0"/>
              <a:t>α</a:t>
            </a:r>
            <a:r>
              <a:rPr lang="en-IN" dirty="0"/>
              <a:t>(dk) where k is the parameter, </a:t>
            </a:r>
            <a:r>
              <a:rPr lang="el-GR" dirty="0"/>
              <a:t>α</a:t>
            </a:r>
            <a:r>
              <a:rPr lang="en-IN" dirty="0"/>
              <a:t> is the learning rate and dk is the derivative of the loss function with respect to k.</a:t>
            </a:r>
          </a:p>
        </p:txBody>
      </p:sp>
    </p:spTree>
    <p:extLst>
      <p:ext uri="{BB962C8B-B14F-4D97-AF65-F5344CB8AC3E}">
        <p14:creationId xmlns:p14="http://schemas.microsoft.com/office/powerpoint/2010/main" val="4131321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647CCE-3FDE-4075-B4DF-B6DDE1D0FAB4}"/>
              </a:ext>
            </a:extLst>
          </p:cNvPr>
          <p:cNvSpPr>
            <a:spLocks noGrp="1"/>
          </p:cNvSpPr>
          <p:nvPr>
            <p:ph idx="1"/>
          </p:nvPr>
        </p:nvSpPr>
        <p:spPr>
          <a:xfrm>
            <a:off x="581891" y="4987636"/>
            <a:ext cx="11130743" cy="1328652"/>
          </a:xfrm>
        </p:spPr>
        <p:txBody>
          <a:bodyPr>
            <a:normAutofit/>
          </a:bodyPr>
          <a:lstStyle/>
          <a:p>
            <a:pPr marL="0" indent="0" algn="just">
              <a:buNone/>
            </a:pPr>
            <a:r>
              <a:rPr lang="en-IN" sz="2000" dirty="0"/>
              <a:t>The superscript (</a:t>
            </a:r>
            <a:r>
              <a:rPr lang="en-IN" sz="2000" dirty="0" err="1"/>
              <a:t>i</a:t>
            </a:r>
            <a:r>
              <a:rPr lang="en-IN" sz="2000" dirty="0"/>
              <a:t>) denotes the </a:t>
            </a:r>
            <a:r>
              <a:rPr lang="en-IN" sz="2000" dirty="0" err="1"/>
              <a:t>i</a:t>
            </a:r>
            <a:r>
              <a:rPr lang="en-IN" sz="2000" dirty="0"/>
              <a:t> training example. We use vectorization in deep learning rather than an explicit for-loop due to its efficiency.</a:t>
            </a:r>
            <a:endParaRPr lang="en-IN" sz="2000" baseline="30000" dirty="0"/>
          </a:p>
          <a:p>
            <a:pPr marL="0" indent="0" algn="just">
              <a:buNone/>
            </a:pPr>
            <a:endParaRPr lang="en-IN" baseline="30000" dirty="0"/>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CD0CD094-4A67-4629-9EAC-BAD2CBE5504C}"/>
                  </a:ext>
                </a:extLst>
              </p:cNvPr>
              <p:cNvSpPr txBox="1"/>
              <p:nvPr/>
            </p:nvSpPr>
            <p:spPr>
              <a:xfrm>
                <a:off x="581891" y="1516968"/>
                <a:ext cx="6409113" cy="3262368"/>
              </a:xfrm>
              <a:prstGeom prst="rect">
                <a:avLst/>
              </a:prstGeom>
              <a:noFill/>
            </p:spPr>
            <p:txBody>
              <a:bodyPr wrap="square" rtlCol="0">
                <a:spAutoFit/>
              </a:bodyPr>
              <a:lstStyle/>
              <a:p>
                <a:r>
                  <a:rPr lang="en-IN" dirty="0"/>
                  <a:t>For one example x</a:t>
                </a:r>
                <a:r>
                  <a:rPr lang="en-IN" baseline="30000" dirty="0"/>
                  <a:t>(</a:t>
                </a:r>
                <a:r>
                  <a:rPr lang="en-IN" baseline="30000" dirty="0" err="1"/>
                  <a:t>i</a:t>
                </a:r>
                <a:r>
                  <a:rPr lang="en-IN" baseline="30000" dirty="0"/>
                  <a:t>) </a:t>
                </a:r>
                <a:r>
                  <a:rPr lang="en-IN" dirty="0"/>
                  <a:t>, forward propagation:</a:t>
                </a:r>
              </a:p>
              <a:p>
                <a:pPr algn="ctr"/>
                <a:endParaRPr lang="en-IN" dirty="0"/>
              </a:p>
              <a:p>
                <a:r>
                  <a:rPr lang="en-IN" dirty="0"/>
                  <a:t>z</a:t>
                </a:r>
                <a:r>
                  <a:rPr lang="en-IN" baseline="30000" dirty="0"/>
                  <a:t>(</a:t>
                </a:r>
                <a:r>
                  <a:rPr lang="en-IN" baseline="30000" dirty="0" err="1"/>
                  <a:t>i</a:t>
                </a:r>
                <a:r>
                  <a:rPr lang="en-IN" baseline="30000" dirty="0"/>
                  <a:t>)</a:t>
                </a:r>
                <a:r>
                  <a:rPr lang="en-IN" dirty="0"/>
                  <a:t> = </a:t>
                </a:r>
                <a:r>
                  <a:rPr lang="en-IN" dirty="0" err="1"/>
                  <a:t>w</a:t>
                </a:r>
                <a:r>
                  <a:rPr lang="en-IN" baseline="30000" dirty="0" err="1"/>
                  <a:t>T</a:t>
                </a:r>
                <a:r>
                  <a:rPr lang="en-IN" dirty="0" err="1"/>
                  <a:t>.x</a:t>
                </a:r>
                <a:r>
                  <a:rPr lang="en-IN" baseline="30000" dirty="0"/>
                  <a:t>(</a:t>
                </a:r>
                <a:r>
                  <a:rPr lang="en-IN" baseline="30000" dirty="0" err="1"/>
                  <a:t>i</a:t>
                </a:r>
                <a:r>
                  <a:rPr lang="en-IN" baseline="30000" dirty="0"/>
                  <a:t>)</a:t>
                </a:r>
                <a:r>
                  <a:rPr lang="en-IN" dirty="0"/>
                  <a:t> + b					(1)                                  </a:t>
                </a:r>
              </a:p>
              <a:p>
                <a:r>
                  <a:rPr lang="en-IN" dirty="0"/>
                  <a:t>ẏ</a:t>
                </a:r>
                <a:r>
                  <a:rPr lang="en-IN" baseline="30000" dirty="0"/>
                  <a:t>(</a:t>
                </a:r>
                <a:r>
                  <a:rPr lang="en-IN" baseline="30000" dirty="0" err="1"/>
                  <a:t>i</a:t>
                </a:r>
                <a:r>
                  <a:rPr lang="en-IN" baseline="30000" dirty="0"/>
                  <a:t>)</a:t>
                </a:r>
                <a:r>
                  <a:rPr lang="en-IN" dirty="0"/>
                  <a:t> = a</a:t>
                </a:r>
                <a:r>
                  <a:rPr lang="en-IN" baseline="30000" dirty="0"/>
                  <a:t>(</a:t>
                </a:r>
                <a:r>
                  <a:rPr lang="en-IN" baseline="30000" dirty="0" err="1"/>
                  <a:t>i</a:t>
                </a:r>
                <a:r>
                  <a:rPr lang="en-IN" baseline="30000" dirty="0"/>
                  <a:t>)</a:t>
                </a:r>
                <a:r>
                  <a:rPr lang="en-IN" dirty="0"/>
                  <a:t> = sigmoid(z</a:t>
                </a:r>
                <a:r>
                  <a:rPr lang="en-IN" baseline="30000" dirty="0"/>
                  <a:t>(</a:t>
                </a:r>
                <a:r>
                  <a:rPr lang="en-IN" baseline="30000" dirty="0" err="1"/>
                  <a:t>i</a:t>
                </a:r>
                <a:r>
                  <a:rPr lang="en-IN" baseline="30000" dirty="0"/>
                  <a:t>)</a:t>
                </a:r>
                <a:r>
                  <a:rPr lang="en-IN" dirty="0"/>
                  <a:t>)				(2)</a:t>
                </a:r>
              </a:p>
              <a:p>
                <a:r>
                  <a:rPr lang="en-IN" dirty="0"/>
                  <a:t>L(a</a:t>
                </a:r>
                <a:r>
                  <a:rPr lang="en-IN" baseline="30000" dirty="0"/>
                  <a:t>(</a:t>
                </a:r>
                <a:r>
                  <a:rPr lang="en-IN" baseline="30000" dirty="0" err="1"/>
                  <a:t>i</a:t>
                </a:r>
                <a:r>
                  <a:rPr lang="en-IN" baseline="30000" dirty="0"/>
                  <a:t>)</a:t>
                </a:r>
                <a:r>
                  <a:rPr lang="en-IN" dirty="0"/>
                  <a:t>, y</a:t>
                </a:r>
                <a:r>
                  <a:rPr lang="en-IN" baseline="30000" dirty="0"/>
                  <a:t>(</a:t>
                </a:r>
                <a:r>
                  <a:rPr lang="en-IN" baseline="30000" dirty="0" err="1"/>
                  <a:t>i</a:t>
                </a:r>
                <a:r>
                  <a:rPr lang="en-IN" baseline="30000" dirty="0"/>
                  <a:t>)</a:t>
                </a:r>
                <a:r>
                  <a:rPr lang="en-IN" dirty="0"/>
                  <a:t>) = -y</a:t>
                </a:r>
                <a:r>
                  <a:rPr lang="en-IN" baseline="30000" dirty="0"/>
                  <a:t>(</a:t>
                </a:r>
                <a:r>
                  <a:rPr lang="en-IN" baseline="30000" dirty="0" err="1"/>
                  <a:t>i</a:t>
                </a:r>
                <a:r>
                  <a:rPr lang="en-IN" baseline="30000" dirty="0"/>
                  <a:t>) </a:t>
                </a:r>
                <a:r>
                  <a:rPr lang="en-IN" dirty="0"/>
                  <a:t>log(a</a:t>
                </a:r>
                <a:r>
                  <a:rPr lang="en-IN" baseline="30000" dirty="0"/>
                  <a:t>(</a:t>
                </a:r>
                <a:r>
                  <a:rPr lang="en-IN" baseline="30000" dirty="0" err="1"/>
                  <a:t>i</a:t>
                </a:r>
                <a:r>
                  <a:rPr lang="en-IN" baseline="30000" dirty="0"/>
                  <a:t>)</a:t>
                </a:r>
                <a:r>
                  <a:rPr lang="en-IN" dirty="0"/>
                  <a:t>) – (1-y</a:t>
                </a:r>
                <a:r>
                  <a:rPr lang="en-IN" baseline="30000" dirty="0"/>
                  <a:t>(</a:t>
                </a:r>
                <a:r>
                  <a:rPr lang="en-IN" baseline="30000" dirty="0" err="1"/>
                  <a:t>i</a:t>
                </a:r>
                <a:r>
                  <a:rPr lang="en-IN" baseline="30000" dirty="0"/>
                  <a:t>)</a:t>
                </a:r>
                <a:r>
                  <a:rPr lang="en-IN" dirty="0"/>
                  <a:t>) log(1-a</a:t>
                </a:r>
                <a:r>
                  <a:rPr lang="en-IN" baseline="30000" dirty="0"/>
                  <a:t>(</a:t>
                </a:r>
                <a:r>
                  <a:rPr lang="en-IN" baseline="30000" dirty="0" err="1"/>
                  <a:t>i</a:t>
                </a:r>
                <a:r>
                  <a:rPr lang="en-IN" baseline="30000" dirty="0"/>
                  <a:t>)</a:t>
                </a:r>
                <a:r>
                  <a:rPr lang="en-IN" dirty="0"/>
                  <a:t>)		(3)</a:t>
                </a:r>
              </a:p>
              <a:p>
                <a:pPr algn="ctr"/>
                <a:r>
                  <a:rPr lang="en-IN" dirty="0"/>
                  <a:t> </a:t>
                </a:r>
              </a:p>
              <a:p>
                <a:r>
                  <a:rPr lang="en-IN" dirty="0"/>
                  <a:t>The cost is then computed by summing over all training examples:</a:t>
                </a:r>
              </a:p>
              <a:p>
                <a:pPr algn="ctr"/>
                <a:endParaRPr lang="en-US" i="1" dirty="0"/>
              </a:p>
              <a:p>
                <a14:m>
                  <m:oMath xmlns:m="http://schemas.openxmlformats.org/officeDocument/2006/math">
                    <m:r>
                      <a:rPr lang="en-US" i="1"/>
                      <m:t>𝐽</m:t>
                    </m:r>
                    <m:r>
                      <a:rPr lang="en-US" i="1"/>
                      <m:t>=</m:t>
                    </m:r>
                    <m:f>
                      <m:fPr>
                        <m:ctrlPr>
                          <a:rPr lang="en-IN" i="1"/>
                        </m:ctrlPr>
                      </m:fPr>
                      <m:num>
                        <m:r>
                          <a:rPr lang="en-US" i="1"/>
                          <m:t>1</m:t>
                        </m:r>
                      </m:num>
                      <m:den>
                        <m:r>
                          <a:rPr lang="en-US" i="1"/>
                          <m:t>𝑚</m:t>
                        </m:r>
                      </m:den>
                    </m:f>
                    <m:nary>
                      <m:naryPr>
                        <m:chr m:val="∑"/>
                        <m:grow m:val="on"/>
                        <m:ctrlPr>
                          <a:rPr lang="en-IN" i="1"/>
                        </m:ctrlPr>
                      </m:naryPr>
                      <m:sub>
                        <m:r>
                          <a:rPr lang="en-US" i="1"/>
                          <m:t>𝑖</m:t>
                        </m:r>
                        <m:r>
                          <a:rPr lang="en-US" i="1"/>
                          <m:t>=1</m:t>
                        </m:r>
                      </m:sub>
                      <m:sup>
                        <m:r>
                          <a:rPr lang="en-US" i="1"/>
                          <m:t>𝑚</m:t>
                        </m:r>
                      </m:sup>
                      <m:e>
                        <m:r>
                          <m:rPr>
                            <m:sty m:val="p"/>
                          </m:rPr>
                          <a:rPr lang="en-US"/>
                          <m:t>L</m:t>
                        </m:r>
                      </m:e>
                    </m:nary>
                  </m:oMath>
                </a14:m>
                <a:r>
                  <a:rPr lang="en-US" dirty="0"/>
                  <a:t>(a</a:t>
                </a:r>
                <a:r>
                  <a:rPr lang="en-US" baseline="30000" dirty="0"/>
                  <a:t>(</a:t>
                </a:r>
                <a:r>
                  <a:rPr lang="en-US" baseline="30000" dirty="0" err="1"/>
                  <a:t>i</a:t>
                </a:r>
                <a:r>
                  <a:rPr lang="en-US" baseline="30000" dirty="0"/>
                  <a:t>)</a:t>
                </a:r>
                <a:r>
                  <a:rPr lang="en-US" dirty="0"/>
                  <a:t>, y </a:t>
                </a:r>
                <a:r>
                  <a:rPr lang="en-US" baseline="30000" dirty="0"/>
                  <a:t>(</a:t>
                </a:r>
                <a:r>
                  <a:rPr lang="en-US" baseline="30000" dirty="0" err="1"/>
                  <a:t>i</a:t>
                </a:r>
                <a:r>
                  <a:rPr lang="en-US" baseline="30000" dirty="0"/>
                  <a:t>)</a:t>
                </a:r>
                <a:r>
                  <a:rPr lang="en-US" dirty="0"/>
                  <a:t>)				(4)</a:t>
                </a:r>
                <a:endParaRPr lang="en-IN" dirty="0"/>
              </a:p>
              <a:p>
                <a:r>
                  <a:rPr lang="en-US" baseline="30000" dirty="0"/>
                  <a:t> </a:t>
                </a:r>
                <a:endParaRPr lang="en-IN" dirty="0"/>
              </a:p>
              <a:p>
                <a:endParaRPr lang="en-IN" dirty="0"/>
              </a:p>
            </p:txBody>
          </p:sp>
        </mc:Choice>
        <mc:Fallback>
          <p:sp>
            <p:nvSpPr>
              <p:cNvPr id="2" name="TextBox 1">
                <a:extLst>
                  <a:ext uri="{FF2B5EF4-FFF2-40B4-BE49-F238E27FC236}">
                    <a16:creationId xmlns:a16="http://schemas.microsoft.com/office/drawing/2014/main" id="{CD0CD094-4A67-4629-9EAC-BAD2CBE5504C}"/>
                  </a:ext>
                </a:extLst>
              </p:cNvPr>
              <p:cNvSpPr txBox="1">
                <a:spLocks noRot="1" noChangeAspect="1" noMove="1" noResize="1" noEditPoints="1" noAdjustHandles="1" noChangeArrowheads="1" noChangeShapeType="1" noTextEdit="1"/>
              </p:cNvSpPr>
              <p:nvPr/>
            </p:nvSpPr>
            <p:spPr>
              <a:xfrm>
                <a:off x="581891" y="1516968"/>
                <a:ext cx="6409113" cy="3262368"/>
              </a:xfrm>
              <a:prstGeom prst="rect">
                <a:avLst/>
              </a:prstGeom>
              <a:blipFill>
                <a:blip r:embed="rId2"/>
                <a:stretch>
                  <a:fillRect l="-760" t="-1121" r="-21008" b="-1682"/>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66EB462-E9A4-44EB-8D32-9F72EE9D43BD}"/>
                  </a:ext>
                </a:extLst>
              </p:cNvPr>
              <p:cNvSpPr txBox="1"/>
              <p:nvPr/>
            </p:nvSpPr>
            <p:spPr>
              <a:xfrm>
                <a:off x="7281950" y="1476412"/>
                <a:ext cx="4430684" cy="1671740"/>
              </a:xfrm>
              <a:prstGeom prst="rect">
                <a:avLst/>
              </a:prstGeom>
              <a:noFill/>
            </p:spPr>
            <p:txBody>
              <a:bodyPr wrap="square" rtlCol="0">
                <a:spAutoFit/>
              </a:bodyPr>
              <a:lstStyle/>
              <a:p>
                <a:r>
                  <a:rPr lang="en-US" sz="2400" baseline="30000" dirty="0"/>
                  <a:t>Equations for back-propagation:</a:t>
                </a:r>
                <a:endParaRPr lang="en-IN" sz="2400" dirty="0"/>
              </a:p>
              <a:p>
                <a14:m>
                  <m:oMath xmlns:m="http://schemas.openxmlformats.org/officeDocument/2006/math">
                    <m:f>
                      <m:fPr>
                        <m:ctrlPr>
                          <a:rPr lang="en-IN" sz="2000" b="0" i="1" smtClean="0"/>
                        </m:ctrlPr>
                      </m:fPr>
                      <m:num>
                        <m:r>
                          <a:rPr lang="en-IN" sz="2000" b="0" i="1" smtClean="0"/>
                          <m:t>𝜕</m:t>
                        </m:r>
                        <m:r>
                          <a:rPr lang="en-IN" sz="2000" b="0" i="1" smtClean="0"/>
                          <m:t>𝐽</m:t>
                        </m:r>
                      </m:num>
                      <m:den>
                        <m:r>
                          <a:rPr lang="en-IN" sz="2000" b="0" i="1" smtClean="0"/>
                          <m:t>𝜕</m:t>
                        </m:r>
                        <m:r>
                          <a:rPr lang="en-IN" sz="2000" b="0" i="1" smtClean="0"/>
                          <m:t>𝑤</m:t>
                        </m:r>
                      </m:den>
                    </m:f>
                    <m:r>
                      <a:rPr lang="en-IN" sz="2000" b="0" i="1" smtClean="0"/>
                      <m:t>=</m:t>
                    </m:r>
                    <m:f>
                      <m:fPr>
                        <m:ctrlPr>
                          <a:rPr lang="en-IN" sz="2000" b="0" i="1" smtClean="0"/>
                        </m:ctrlPr>
                      </m:fPr>
                      <m:num>
                        <m:r>
                          <a:rPr lang="en-IN" sz="2000" b="0" i="1" smtClean="0"/>
                          <m:t>1</m:t>
                        </m:r>
                      </m:num>
                      <m:den>
                        <m:r>
                          <a:rPr lang="en-IN" sz="2000" b="0" i="1" smtClean="0"/>
                          <m:t>𝑚</m:t>
                        </m:r>
                      </m:den>
                    </m:f>
                    <m:r>
                      <a:rPr lang="en-IN" sz="2000" b="0" i="1" smtClean="0"/>
                      <m:t>𝑋</m:t>
                    </m:r>
                    <m:sSup>
                      <m:sSupPr>
                        <m:ctrlPr>
                          <a:rPr lang="en-IN" sz="2000" i="1" dirty="0" smtClean="0"/>
                        </m:ctrlPr>
                      </m:sSupPr>
                      <m:e>
                        <m:r>
                          <a:rPr lang="en-IN" sz="2000" i="1"/>
                          <m:t>(</m:t>
                        </m:r>
                        <m:r>
                          <a:rPr lang="en-IN" sz="2000" i="1"/>
                          <m:t>𝐴</m:t>
                        </m:r>
                        <m:r>
                          <a:rPr lang="en-IN" sz="2000" i="1"/>
                          <m:t>−</m:t>
                        </m:r>
                        <m:r>
                          <a:rPr lang="en-IN" sz="2000" i="1"/>
                          <m:t>𝑌</m:t>
                        </m:r>
                        <m:r>
                          <a:rPr lang="en-IN" sz="2000" i="1"/>
                          <m:t>)</m:t>
                        </m:r>
                      </m:e>
                      <m:sup>
                        <m:r>
                          <a:rPr lang="en-IN" sz="2000" b="0" i="1" dirty="0" smtClean="0"/>
                          <m:t>𝑇</m:t>
                        </m:r>
                      </m:sup>
                    </m:sSup>
                  </m:oMath>
                </a14:m>
                <a:r>
                  <a:rPr lang="en-IN" sz="2000" dirty="0"/>
                  <a:t>		   (5)</a:t>
                </a:r>
              </a:p>
              <a:p>
                <a:pPr algn="ctr"/>
                <a:endParaRPr lang="en-IN" sz="2000" dirty="0"/>
              </a:p>
              <a:p>
                <a14:m>
                  <m:oMath xmlns:m="http://schemas.openxmlformats.org/officeDocument/2006/math">
                    <m:f>
                      <m:fPr>
                        <m:ctrlPr>
                          <a:rPr lang="en-IN" sz="2000" b="0" i="1" smtClean="0">
                            <a:latin typeface="Cambria Math" panose="02040503050406030204" pitchFamily="18" charset="0"/>
                          </a:rPr>
                        </m:ctrlPr>
                      </m:fPr>
                      <m:num>
                        <m:r>
                          <a:rPr lang="en-IN" sz="2000" b="0" i="1" smtClean="0">
                            <a:latin typeface="Cambria Math" panose="02040503050406030204" pitchFamily="18" charset="0"/>
                          </a:rPr>
                          <m:t>𝜕</m:t>
                        </m:r>
                        <m:r>
                          <a:rPr lang="en-IN" sz="2000" b="0" i="1" smtClean="0">
                            <a:latin typeface="Cambria Math" panose="02040503050406030204" pitchFamily="18" charset="0"/>
                          </a:rPr>
                          <m:t>𝐽</m:t>
                        </m:r>
                      </m:num>
                      <m:den>
                        <m:r>
                          <a:rPr lang="en-IN" sz="2000" b="0" i="1" smtClean="0">
                            <a:latin typeface="Cambria Math" panose="02040503050406030204" pitchFamily="18" charset="0"/>
                          </a:rPr>
                          <m:t>𝜕</m:t>
                        </m:r>
                        <m:r>
                          <a:rPr lang="en-IN" sz="2000" b="0" i="1" smtClean="0">
                            <a:latin typeface="Cambria Math" panose="02040503050406030204" pitchFamily="18" charset="0"/>
                          </a:rPr>
                          <m:t>𝑏</m:t>
                        </m:r>
                      </m:den>
                    </m:f>
                    <m:r>
                      <a:rPr lang="en-IN" sz="2000" b="0" i="1" smtClean="0">
                        <a:latin typeface="Cambria Math" panose="02040503050406030204" pitchFamily="18" charset="0"/>
                      </a:rPr>
                      <m:t>=</m:t>
                    </m:r>
                    <m:f>
                      <m:fPr>
                        <m:ctrlPr>
                          <a:rPr lang="en-IN" sz="2000" b="0" i="1" smtClean="0">
                            <a:latin typeface="Cambria Math" panose="02040503050406030204" pitchFamily="18" charset="0"/>
                          </a:rPr>
                        </m:ctrlPr>
                      </m:fPr>
                      <m:num>
                        <m:r>
                          <a:rPr lang="en-IN" sz="2000" b="0" i="1" smtClean="0">
                            <a:latin typeface="Cambria Math" panose="02040503050406030204" pitchFamily="18" charset="0"/>
                          </a:rPr>
                          <m:t>1</m:t>
                        </m:r>
                      </m:num>
                      <m:den>
                        <m:r>
                          <a:rPr lang="en-IN" sz="2000" b="0" i="1" smtClean="0">
                            <a:latin typeface="Cambria Math" panose="02040503050406030204" pitchFamily="18" charset="0"/>
                          </a:rPr>
                          <m:t>𝑚</m:t>
                        </m:r>
                      </m:den>
                    </m:f>
                    <m:r>
                      <a:rPr lang="en-IN" sz="2000" b="0" i="1" smtClean="0"/>
                      <m:t>∑</m:t>
                    </m:r>
                  </m:oMath>
                </a14:m>
                <a:r>
                  <a:rPr lang="en-IN" sz="2000" dirty="0"/>
                  <a:t>(</a:t>
                </a:r>
                <a14:m>
                  <m:oMath xmlns:m="http://schemas.openxmlformats.org/officeDocument/2006/math">
                    <m:sSup>
                      <m:sSupPr>
                        <m:ctrlPr>
                          <a:rPr lang="en-IN" sz="2000" i="1" dirty="0" smtClean="0"/>
                        </m:ctrlPr>
                      </m:sSupPr>
                      <m:e>
                        <m:r>
                          <a:rPr lang="en-IN" sz="2000" b="0" i="1" dirty="0" smtClean="0"/>
                          <m:t>𝑎</m:t>
                        </m:r>
                      </m:e>
                      <m:sup>
                        <m:r>
                          <a:rPr lang="en-IN" sz="2000" b="0" i="1" dirty="0" smtClean="0"/>
                          <m:t>(</m:t>
                        </m:r>
                        <m:r>
                          <a:rPr lang="en-IN" sz="2000" b="0" i="1" dirty="0" smtClean="0"/>
                          <m:t>𝑖</m:t>
                        </m:r>
                        <m:r>
                          <a:rPr lang="en-IN" sz="2000" b="0" i="1" dirty="0" smtClean="0"/>
                          <m:t>)</m:t>
                        </m:r>
                      </m:sup>
                    </m:sSup>
                    <m:r>
                      <a:rPr lang="en-IN" sz="2000" b="0" i="1" dirty="0" smtClean="0"/>
                      <m:t>−</m:t>
                    </m:r>
                    <m:sSup>
                      <m:sSupPr>
                        <m:ctrlPr>
                          <a:rPr lang="en-IN" sz="2000" b="0" i="1" dirty="0" smtClean="0"/>
                        </m:ctrlPr>
                      </m:sSupPr>
                      <m:e>
                        <m:r>
                          <a:rPr lang="en-IN" sz="2000" b="0" i="1" dirty="0" smtClean="0"/>
                          <m:t>𝑦</m:t>
                        </m:r>
                      </m:e>
                      <m:sup>
                        <m:r>
                          <a:rPr lang="en-IN" sz="2000" b="0" i="1" dirty="0" smtClean="0"/>
                          <m:t>(</m:t>
                        </m:r>
                        <m:r>
                          <a:rPr lang="en-IN" sz="2000" b="0" i="1" dirty="0" smtClean="0"/>
                          <m:t>𝑖</m:t>
                        </m:r>
                        <m:r>
                          <a:rPr lang="en-IN" sz="2000" b="0" i="1" dirty="0" smtClean="0"/>
                          <m:t>)</m:t>
                        </m:r>
                      </m:sup>
                    </m:sSup>
                    <m:r>
                      <a:rPr lang="en-IN" sz="2000" b="0" i="1" dirty="0" smtClean="0"/>
                      <m:t>)</m:t>
                    </m:r>
                  </m:oMath>
                </a14:m>
                <a:r>
                  <a:rPr lang="en-IN" sz="2000" dirty="0"/>
                  <a:t>		   (6)</a:t>
                </a:r>
              </a:p>
            </p:txBody>
          </p:sp>
        </mc:Choice>
        <mc:Fallback>
          <p:sp>
            <p:nvSpPr>
              <p:cNvPr id="6" name="TextBox 5">
                <a:extLst>
                  <a:ext uri="{FF2B5EF4-FFF2-40B4-BE49-F238E27FC236}">
                    <a16:creationId xmlns:a16="http://schemas.microsoft.com/office/drawing/2014/main" id="{666EB462-E9A4-44EB-8D32-9F72EE9D43BD}"/>
                  </a:ext>
                </a:extLst>
              </p:cNvPr>
              <p:cNvSpPr txBox="1">
                <a:spLocks noRot="1" noChangeAspect="1" noMove="1" noResize="1" noEditPoints="1" noAdjustHandles="1" noChangeArrowheads="1" noChangeShapeType="1" noTextEdit="1"/>
              </p:cNvSpPr>
              <p:nvPr/>
            </p:nvSpPr>
            <p:spPr>
              <a:xfrm>
                <a:off x="7281950" y="1476412"/>
                <a:ext cx="4430684" cy="1671740"/>
              </a:xfrm>
              <a:prstGeom prst="rect">
                <a:avLst/>
              </a:prstGeom>
              <a:blipFill>
                <a:blip r:embed="rId3"/>
                <a:stretch>
                  <a:fillRect l="-826" t="-730" b="-1825"/>
                </a:stretch>
              </a:blipFill>
            </p:spPr>
            <p:txBody>
              <a:bodyPr/>
              <a:lstStyle/>
              <a:p>
                <a:r>
                  <a:rPr lang="en-IN">
                    <a:noFill/>
                  </a:rPr>
                  <a:t> </a:t>
                </a:r>
              </a:p>
            </p:txBody>
          </p:sp>
        </mc:Fallback>
      </mc:AlternateContent>
      <p:sp>
        <p:nvSpPr>
          <p:cNvPr id="7" name="TextBox 6">
            <a:extLst>
              <a:ext uri="{FF2B5EF4-FFF2-40B4-BE49-F238E27FC236}">
                <a16:creationId xmlns:a16="http://schemas.microsoft.com/office/drawing/2014/main" id="{1DE86A65-23BA-4F43-8675-1564E759A3F2}"/>
              </a:ext>
            </a:extLst>
          </p:cNvPr>
          <p:cNvSpPr txBox="1"/>
          <p:nvPr/>
        </p:nvSpPr>
        <p:spPr>
          <a:xfrm>
            <a:off x="581891" y="541712"/>
            <a:ext cx="6700059" cy="523220"/>
          </a:xfrm>
          <a:prstGeom prst="rect">
            <a:avLst/>
          </a:prstGeom>
          <a:noFill/>
        </p:spPr>
        <p:txBody>
          <a:bodyPr wrap="square" rtlCol="0">
            <a:spAutoFit/>
          </a:bodyPr>
          <a:lstStyle/>
          <a:p>
            <a:r>
              <a:rPr lang="en-IN" sz="2800" dirty="0">
                <a:solidFill>
                  <a:srgbClr val="00B050"/>
                </a:solidFill>
              </a:rPr>
              <a:t>Mathematical expressions of the algorithm:</a:t>
            </a:r>
          </a:p>
        </p:txBody>
      </p:sp>
    </p:spTree>
    <p:extLst>
      <p:ext uri="{BB962C8B-B14F-4D97-AF65-F5344CB8AC3E}">
        <p14:creationId xmlns:p14="http://schemas.microsoft.com/office/powerpoint/2010/main" val="1025307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Stochastic gradient descent in plain English – mc.ai">
            <a:extLst>
              <a:ext uri="{FF2B5EF4-FFF2-40B4-BE49-F238E27FC236}">
                <a16:creationId xmlns:a16="http://schemas.microsoft.com/office/drawing/2014/main" id="{93830D23-8FD5-48C1-A1DD-2FEFD83F76D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7744"/>
          <a:stretch/>
        </p:blipFill>
        <p:spPr bwMode="auto">
          <a:xfrm>
            <a:off x="5551293" y="2335577"/>
            <a:ext cx="6169652" cy="331678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tochastic vs Batch Gradient Descent - Divakar Kapil - Medium">
            <a:extLst>
              <a:ext uri="{FF2B5EF4-FFF2-40B4-BE49-F238E27FC236}">
                <a16:creationId xmlns:a16="http://schemas.microsoft.com/office/drawing/2014/main" id="{D6C9B7FE-2702-4E94-93A5-33412571A4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978" y="1977832"/>
            <a:ext cx="5355315" cy="40322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569BBE2-C76B-4907-B4C6-EF4250EA4E31}"/>
              </a:ext>
            </a:extLst>
          </p:cNvPr>
          <p:cNvSpPr txBox="1"/>
          <p:nvPr/>
        </p:nvSpPr>
        <p:spPr>
          <a:xfrm>
            <a:off x="831273" y="619448"/>
            <a:ext cx="6425739" cy="769441"/>
          </a:xfrm>
          <a:prstGeom prst="rect">
            <a:avLst/>
          </a:prstGeom>
          <a:noFill/>
        </p:spPr>
        <p:txBody>
          <a:bodyPr wrap="square" rtlCol="0">
            <a:spAutoFit/>
          </a:bodyPr>
          <a:lstStyle/>
          <a:p>
            <a:r>
              <a:rPr lang="en-IN" sz="4400" dirty="0">
                <a:solidFill>
                  <a:srgbClr val="0070C0"/>
                </a:solidFill>
              </a:rPr>
              <a:t>Gradient Descent</a:t>
            </a:r>
          </a:p>
        </p:txBody>
      </p:sp>
      <p:sp>
        <p:nvSpPr>
          <p:cNvPr id="4" name="Rectangle 3">
            <a:extLst>
              <a:ext uri="{FF2B5EF4-FFF2-40B4-BE49-F238E27FC236}">
                <a16:creationId xmlns:a16="http://schemas.microsoft.com/office/drawing/2014/main" id="{F16FA07F-49AE-41DF-A759-666B2AA5F58E}"/>
              </a:ext>
            </a:extLst>
          </p:cNvPr>
          <p:cNvSpPr/>
          <p:nvPr/>
        </p:nvSpPr>
        <p:spPr>
          <a:xfrm>
            <a:off x="1804251" y="6010102"/>
            <a:ext cx="1617430" cy="276999"/>
          </a:xfrm>
          <a:prstGeom prst="rect">
            <a:avLst/>
          </a:prstGeom>
        </p:spPr>
        <p:txBody>
          <a:bodyPr wrap="none">
            <a:spAutoFit/>
          </a:bodyPr>
          <a:lstStyle/>
          <a:p>
            <a:pPr algn="ctr"/>
            <a:r>
              <a:rPr lang="en-IN" sz="1200" dirty="0"/>
              <a:t>Source- Google Images</a:t>
            </a:r>
          </a:p>
        </p:txBody>
      </p:sp>
      <p:sp>
        <p:nvSpPr>
          <p:cNvPr id="5" name="Rectangle 4">
            <a:extLst>
              <a:ext uri="{FF2B5EF4-FFF2-40B4-BE49-F238E27FC236}">
                <a16:creationId xmlns:a16="http://schemas.microsoft.com/office/drawing/2014/main" id="{75C4F62C-031B-44CF-A3FB-EDFCAB3113EF}"/>
              </a:ext>
            </a:extLst>
          </p:cNvPr>
          <p:cNvSpPr/>
          <p:nvPr/>
        </p:nvSpPr>
        <p:spPr>
          <a:xfrm>
            <a:off x="8304804" y="6010101"/>
            <a:ext cx="1617430" cy="276999"/>
          </a:xfrm>
          <a:prstGeom prst="rect">
            <a:avLst/>
          </a:prstGeom>
        </p:spPr>
        <p:txBody>
          <a:bodyPr wrap="none">
            <a:spAutoFit/>
          </a:bodyPr>
          <a:lstStyle/>
          <a:p>
            <a:pPr algn="ctr"/>
            <a:r>
              <a:rPr lang="en-IN" sz="1200" dirty="0"/>
              <a:t>Source- Google Images</a:t>
            </a:r>
          </a:p>
        </p:txBody>
      </p:sp>
    </p:spTree>
    <p:extLst>
      <p:ext uri="{BB962C8B-B14F-4D97-AF65-F5344CB8AC3E}">
        <p14:creationId xmlns:p14="http://schemas.microsoft.com/office/powerpoint/2010/main" val="3183783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618B9-4997-4B9E-BC7A-1BB418AA92FF}"/>
              </a:ext>
            </a:extLst>
          </p:cNvPr>
          <p:cNvSpPr>
            <a:spLocks noGrp="1"/>
          </p:cNvSpPr>
          <p:nvPr>
            <p:ph type="title"/>
          </p:nvPr>
        </p:nvSpPr>
        <p:spPr/>
        <p:txBody>
          <a:bodyPr/>
          <a:lstStyle/>
          <a:p>
            <a:r>
              <a:rPr lang="en-IN" dirty="0">
                <a:solidFill>
                  <a:srgbClr val="00B050"/>
                </a:solidFill>
              </a:rPr>
              <a:t>Neural Network using Logistic Regression</a:t>
            </a:r>
          </a:p>
        </p:txBody>
      </p:sp>
      <p:pic>
        <p:nvPicPr>
          <p:cNvPr id="5122" name="Picture 2" descr="A Logistic Regression with Neural Network mindset VS a shallow ...">
            <a:extLst>
              <a:ext uri="{FF2B5EF4-FFF2-40B4-BE49-F238E27FC236}">
                <a16:creationId xmlns:a16="http://schemas.microsoft.com/office/drawing/2014/main" id="{5200567B-9A1C-4783-A1F8-6E0B50D72C6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42816" y="1880285"/>
            <a:ext cx="9106368" cy="424201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D821597-A4A0-4387-8EB9-4533A58EEB7C}"/>
              </a:ext>
            </a:extLst>
          </p:cNvPr>
          <p:cNvSpPr/>
          <p:nvPr/>
        </p:nvSpPr>
        <p:spPr>
          <a:xfrm>
            <a:off x="2061946" y="6127234"/>
            <a:ext cx="1617430" cy="276999"/>
          </a:xfrm>
          <a:prstGeom prst="rect">
            <a:avLst/>
          </a:prstGeom>
        </p:spPr>
        <p:txBody>
          <a:bodyPr wrap="none">
            <a:spAutoFit/>
          </a:bodyPr>
          <a:lstStyle/>
          <a:p>
            <a:pPr algn="ctr"/>
            <a:r>
              <a:rPr lang="en-IN" sz="1200" dirty="0"/>
              <a:t>Source- Google Images</a:t>
            </a:r>
          </a:p>
        </p:txBody>
      </p:sp>
      <p:sp>
        <p:nvSpPr>
          <p:cNvPr id="4" name="Rectangle 3">
            <a:extLst>
              <a:ext uri="{FF2B5EF4-FFF2-40B4-BE49-F238E27FC236}">
                <a16:creationId xmlns:a16="http://schemas.microsoft.com/office/drawing/2014/main" id="{BB673B39-9ABD-4599-9844-E96395858AFD}"/>
              </a:ext>
            </a:extLst>
          </p:cNvPr>
          <p:cNvSpPr/>
          <p:nvPr/>
        </p:nvSpPr>
        <p:spPr>
          <a:xfrm>
            <a:off x="6833451" y="6127233"/>
            <a:ext cx="1617430" cy="276999"/>
          </a:xfrm>
          <a:prstGeom prst="rect">
            <a:avLst/>
          </a:prstGeom>
        </p:spPr>
        <p:txBody>
          <a:bodyPr wrap="none">
            <a:spAutoFit/>
          </a:bodyPr>
          <a:lstStyle/>
          <a:p>
            <a:pPr algn="ctr"/>
            <a:r>
              <a:rPr lang="en-IN" sz="1200" dirty="0"/>
              <a:t>Source- Google Images</a:t>
            </a:r>
          </a:p>
        </p:txBody>
      </p:sp>
    </p:spTree>
    <p:extLst>
      <p:ext uri="{BB962C8B-B14F-4D97-AF65-F5344CB8AC3E}">
        <p14:creationId xmlns:p14="http://schemas.microsoft.com/office/powerpoint/2010/main" val="2600051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A23EF6-77E5-476E-BFAE-D65644E89957}"/>
              </a:ext>
            </a:extLst>
          </p:cNvPr>
          <p:cNvSpPr>
            <a:spLocks noGrp="1"/>
          </p:cNvSpPr>
          <p:nvPr>
            <p:ph idx="1"/>
          </p:nvPr>
        </p:nvSpPr>
        <p:spPr>
          <a:xfrm>
            <a:off x="605443" y="1787235"/>
            <a:ext cx="10647218" cy="4921741"/>
          </a:xfrm>
        </p:spPr>
        <p:txBody>
          <a:bodyPr/>
          <a:lstStyle/>
          <a:p>
            <a:pPr marL="0" indent="0" algn="just">
              <a:buNone/>
            </a:pPr>
            <a:r>
              <a:rPr lang="en-US" dirty="0"/>
              <a:t>In logistic regression we try to divide the data into two broad classes using maximum likelihood estimation. In a nutshell we try to pass the majority of the data points though the S-shaped curve.</a:t>
            </a:r>
            <a:endParaRPr lang="en-IN" dirty="0"/>
          </a:p>
        </p:txBody>
      </p:sp>
      <p:pic>
        <p:nvPicPr>
          <p:cNvPr id="6146" name="Picture 2" descr="Logistic Regression in Machine Learning - Javatpoint">
            <a:extLst>
              <a:ext uri="{FF2B5EF4-FFF2-40B4-BE49-F238E27FC236}">
                <a16:creationId xmlns:a16="http://schemas.microsoft.com/office/drawing/2014/main" id="{230FC90D-01A5-4BD2-87DC-E6765AC1D3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0029" y="3330911"/>
            <a:ext cx="5158046" cy="30948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22F8BD3-A81D-4970-A9C5-713D48FE7811}"/>
              </a:ext>
            </a:extLst>
          </p:cNvPr>
          <p:cNvSpPr txBox="1"/>
          <p:nvPr/>
        </p:nvSpPr>
        <p:spPr>
          <a:xfrm>
            <a:off x="605443" y="465513"/>
            <a:ext cx="6776259" cy="769441"/>
          </a:xfrm>
          <a:prstGeom prst="rect">
            <a:avLst/>
          </a:prstGeom>
          <a:noFill/>
        </p:spPr>
        <p:txBody>
          <a:bodyPr wrap="square" rtlCol="0">
            <a:spAutoFit/>
          </a:bodyPr>
          <a:lstStyle/>
          <a:p>
            <a:r>
              <a:rPr lang="en-IN" sz="4400" dirty="0">
                <a:solidFill>
                  <a:srgbClr val="0070C0"/>
                </a:solidFill>
              </a:rPr>
              <a:t>Logistic Regression</a:t>
            </a:r>
          </a:p>
        </p:txBody>
      </p:sp>
      <p:sp>
        <p:nvSpPr>
          <p:cNvPr id="5" name="Rectangle 4">
            <a:extLst>
              <a:ext uri="{FF2B5EF4-FFF2-40B4-BE49-F238E27FC236}">
                <a16:creationId xmlns:a16="http://schemas.microsoft.com/office/drawing/2014/main" id="{667EBF9F-6449-4DB0-8D42-3AEC637C1CC4}"/>
              </a:ext>
            </a:extLst>
          </p:cNvPr>
          <p:cNvSpPr/>
          <p:nvPr/>
        </p:nvSpPr>
        <p:spPr>
          <a:xfrm>
            <a:off x="5120336" y="6425739"/>
            <a:ext cx="1617430" cy="276999"/>
          </a:xfrm>
          <a:prstGeom prst="rect">
            <a:avLst/>
          </a:prstGeom>
        </p:spPr>
        <p:txBody>
          <a:bodyPr wrap="none">
            <a:spAutoFit/>
          </a:bodyPr>
          <a:lstStyle/>
          <a:p>
            <a:pPr algn="ctr"/>
            <a:r>
              <a:rPr lang="en-IN" sz="1200" dirty="0"/>
              <a:t>Source- Google Images</a:t>
            </a:r>
          </a:p>
        </p:txBody>
      </p:sp>
    </p:spTree>
    <p:extLst>
      <p:ext uri="{BB962C8B-B14F-4D97-AF65-F5344CB8AC3E}">
        <p14:creationId xmlns:p14="http://schemas.microsoft.com/office/powerpoint/2010/main" val="19020339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014FA-3107-4EB5-BF43-FA34599ECDDA}"/>
              </a:ext>
            </a:extLst>
          </p:cNvPr>
          <p:cNvSpPr>
            <a:spLocks noGrp="1"/>
          </p:cNvSpPr>
          <p:nvPr>
            <p:ph type="title"/>
          </p:nvPr>
        </p:nvSpPr>
        <p:spPr>
          <a:xfrm>
            <a:off x="838200" y="232121"/>
            <a:ext cx="10515600" cy="1325563"/>
          </a:xfrm>
        </p:spPr>
        <p:txBody>
          <a:bodyPr>
            <a:normAutofit/>
          </a:bodyPr>
          <a:lstStyle/>
          <a:p>
            <a:r>
              <a:rPr lang="en-IN" sz="4000" dirty="0">
                <a:solidFill>
                  <a:srgbClr val="00B050"/>
                </a:solidFill>
              </a:rPr>
              <a:t>General Architecture of the Training Algorithm</a:t>
            </a:r>
          </a:p>
        </p:txBody>
      </p:sp>
      <p:pic>
        <p:nvPicPr>
          <p:cNvPr id="4" name="Picture 3">
            <a:extLst>
              <a:ext uri="{FF2B5EF4-FFF2-40B4-BE49-F238E27FC236}">
                <a16:creationId xmlns:a16="http://schemas.microsoft.com/office/drawing/2014/main" id="{B7C750DC-9240-422F-B08A-FC00D080511D}"/>
              </a:ext>
            </a:extLst>
          </p:cNvPr>
          <p:cNvPicPr>
            <a:picLocks noChangeAspect="1"/>
          </p:cNvPicPr>
          <p:nvPr/>
        </p:nvPicPr>
        <p:blipFill rotWithShape="1">
          <a:blip r:embed="rId2"/>
          <a:srcRect t="23021"/>
          <a:stretch/>
        </p:blipFill>
        <p:spPr>
          <a:xfrm>
            <a:off x="755098" y="1323746"/>
            <a:ext cx="10598702" cy="5517796"/>
          </a:xfrm>
          <a:prstGeom prst="rect">
            <a:avLst/>
          </a:prstGeom>
        </p:spPr>
      </p:pic>
      <p:sp>
        <p:nvSpPr>
          <p:cNvPr id="5" name="Rectangle 4">
            <a:extLst>
              <a:ext uri="{FF2B5EF4-FFF2-40B4-BE49-F238E27FC236}">
                <a16:creationId xmlns:a16="http://schemas.microsoft.com/office/drawing/2014/main" id="{BDBA90B5-CFE8-4A49-B2C6-1BCE44DD4EDE}"/>
              </a:ext>
            </a:extLst>
          </p:cNvPr>
          <p:cNvSpPr/>
          <p:nvPr/>
        </p:nvSpPr>
        <p:spPr>
          <a:xfrm>
            <a:off x="7149409" y="6348880"/>
            <a:ext cx="3576235" cy="276999"/>
          </a:xfrm>
          <a:prstGeom prst="rect">
            <a:avLst/>
          </a:prstGeom>
        </p:spPr>
        <p:txBody>
          <a:bodyPr wrap="none">
            <a:spAutoFit/>
          </a:bodyPr>
          <a:lstStyle/>
          <a:p>
            <a:r>
              <a:rPr lang="en-IN" sz="1200" dirty="0"/>
              <a:t>Source- Coursera, Neural Networks and Deep Learning</a:t>
            </a:r>
          </a:p>
        </p:txBody>
      </p:sp>
    </p:spTree>
    <p:extLst>
      <p:ext uri="{BB962C8B-B14F-4D97-AF65-F5344CB8AC3E}">
        <p14:creationId xmlns:p14="http://schemas.microsoft.com/office/powerpoint/2010/main" val="2234608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13330-E8FC-485E-AF86-EBC7DADC51CA}"/>
              </a:ext>
            </a:extLst>
          </p:cNvPr>
          <p:cNvSpPr>
            <a:spLocks noGrp="1"/>
          </p:cNvSpPr>
          <p:nvPr>
            <p:ph type="title"/>
          </p:nvPr>
        </p:nvSpPr>
        <p:spPr/>
        <p:txBody>
          <a:bodyPr/>
          <a:lstStyle/>
          <a:p>
            <a:r>
              <a:rPr lang="en-IN" dirty="0">
                <a:solidFill>
                  <a:srgbClr val="00B050"/>
                </a:solidFill>
              </a:rPr>
              <a:t>Why we use TensorFlow and Keras</a:t>
            </a:r>
          </a:p>
        </p:txBody>
      </p:sp>
      <p:sp>
        <p:nvSpPr>
          <p:cNvPr id="3" name="Content Placeholder 2">
            <a:extLst>
              <a:ext uri="{FF2B5EF4-FFF2-40B4-BE49-F238E27FC236}">
                <a16:creationId xmlns:a16="http://schemas.microsoft.com/office/drawing/2014/main" id="{2C9CC803-2F72-4C06-AC39-E50DBD21E4AF}"/>
              </a:ext>
            </a:extLst>
          </p:cNvPr>
          <p:cNvSpPr>
            <a:spLocks noGrp="1"/>
          </p:cNvSpPr>
          <p:nvPr>
            <p:ph idx="1"/>
          </p:nvPr>
        </p:nvSpPr>
        <p:spPr/>
        <p:txBody>
          <a:bodyPr/>
          <a:lstStyle/>
          <a:p>
            <a:pPr marL="0" indent="0">
              <a:buNone/>
            </a:pPr>
            <a:r>
              <a:rPr lang="en-IN" dirty="0"/>
              <a:t>TensorFlow is a library package in python which is a symbolic math library and has extensive use in the fields of data science and machine learning. The in-built functions make the code reusable and efficient.</a:t>
            </a:r>
          </a:p>
          <a:p>
            <a:pPr marL="0" indent="0">
              <a:buNone/>
            </a:pPr>
            <a:r>
              <a:rPr lang="en-IN" dirty="0"/>
              <a:t>Keras is an open-source neural network library written in python which is used on top of TensorFlow. It focuses on being user-friendly, modular and extensible.</a:t>
            </a:r>
          </a:p>
        </p:txBody>
      </p:sp>
      <p:pic>
        <p:nvPicPr>
          <p:cNvPr id="7172" name="Picture 4" descr="TensorFlow 1.0 vs 2.0, Part 3: tf.keras - AI³ | Theory, Practice ...">
            <a:extLst>
              <a:ext uri="{FF2B5EF4-FFF2-40B4-BE49-F238E27FC236}">
                <a16:creationId xmlns:a16="http://schemas.microsoft.com/office/drawing/2014/main" id="{B021F52C-549F-4634-B3D8-2B18645CE2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7134" y="4054012"/>
            <a:ext cx="4984865" cy="2803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801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A110BA-5F3D-4018-868E-AC0E58F2CECA}"/>
              </a:ext>
            </a:extLst>
          </p:cNvPr>
          <p:cNvPicPr>
            <a:picLocks noChangeAspect="1"/>
          </p:cNvPicPr>
          <p:nvPr/>
        </p:nvPicPr>
        <p:blipFill>
          <a:blip r:embed="rId2"/>
          <a:stretch>
            <a:fillRect/>
          </a:stretch>
        </p:blipFill>
        <p:spPr>
          <a:xfrm>
            <a:off x="27426" y="2365951"/>
            <a:ext cx="5813164" cy="3289566"/>
          </a:xfrm>
          <a:prstGeom prst="rect">
            <a:avLst/>
          </a:prstGeom>
        </p:spPr>
      </p:pic>
      <p:pic>
        <p:nvPicPr>
          <p:cNvPr id="5" name="Picture 4">
            <a:extLst>
              <a:ext uri="{FF2B5EF4-FFF2-40B4-BE49-F238E27FC236}">
                <a16:creationId xmlns:a16="http://schemas.microsoft.com/office/drawing/2014/main" id="{56A8973A-17E8-4DA3-BFD7-C10C583EF6A1}"/>
              </a:ext>
            </a:extLst>
          </p:cNvPr>
          <p:cNvPicPr>
            <a:picLocks noChangeAspect="1"/>
          </p:cNvPicPr>
          <p:nvPr/>
        </p:nvPicPr>
        <p:blipFill>
          <a:blip r:embed="rId3"/>
          <a:stretch>
            <a:fillRect/>
          </a:stretch>
        </p:blipFill>
        <p:spPr>
          <a:xfrm>
            <a:off x="6332922" y="2365951"/>
            <a:ext cx="5813165" cy="3289567"/>
          </a:xfrm>
          <a:prstGeom prst="rect">
            <a:avLst/>
          </a:prstGeom>
        </p:spPr>
      </p:pic>
      <p:sp>
        <p:nvSpPr>
          <p:cNvPr id="6" name="Rectangle 5">
            <a:extLst>
              <a:ext uri="{FF2B5EF4-FFF2-40B4-BE49-F238E27FC236}">
                <a16:creationId xmlns:a16="http://schemas.microsoft.com/office/drawing/2014/main" id="{1CF7A150-408C-45C5-8E33-61106B20DEB3}"/>
              </a:ext>
            </a:extLst>
          </p:cNvPr>
          <p:cNvSpPr/>
          <p:nvPr/>
        </p:nvSpPr>
        <p:spPr>
          <a:xfrm>
            <a:off x="5822101" y="3694895"/>
            <a:ext cx="529311"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a:t>
            </a:r>
          </a:p>
        </p:txBody>
      </p:sp>
      <p:sp>
        <p:nvSpPr>
          <p:cNvPr id="7" name="Rectangle 6">
            <a:extLst>
              <a:ext uri="{FF2B5EF4-FFF2-40B4-BE49-F238E27FC236}">
                <a16:creationId xmlns:a16="http://schemas.microsoft.com/office/drawing/2014/main" id="{EE56AB75-13C1-4FC3-98AD-763F1213B27D}"/>
              </a:ext>
            </a:extLst>
          </p:cNvPr>
          <p:cNvSpPr/>
          <p:nvPr/>
        </p:nvSpPr>
        <p:spPr>
          <a:xfrm rot="10800000" flipV="1">
            <a:off x="399774" y="6044555"/>
            <a:ext cx="11392451" cy="400110"/>
          </a:xfrm>
          <a:prstGeom prst="rect">
            <a:avLst/>
          </a:prstGeom>
          <a:noFill/>
        </p:spPr>
        <p:txBody>
          <a:bodyPr wrap="square" lIns="91440" tIns="45720" rIns="91440" bIns="45720">
            <a:spAutoFit/>
          </a:bodyPr>
          <a:lstStyle/>
          <a:p>
            <a:pPr algn="ctr"/>
            <a:r>
              <a:rPr lang="en-US" sz="2000" dirty="0" err="1">
                <a:ln w="0"/>
                <a:solidFill>
                  <a:schemeClr val="accent1"/>
                </a:solidFill>
                <a:effectLst>
                  <a:outerShdw blurRad="38100" dist="25400" dir="5400000" algn="ctr" rotWithShape="0">
                    <a:srgbClr val="6E747A">
                      <a:alpha val="43000"/>
                    </a:srgbClr>
                  </a:outerShdw>
                </a:effectLst>
              </a:rPr>
              <a:t>tf.keras.layers.compile</a:t>
            </a:r>
            <a:r>
              <a:rPr lang="en-US" sz="2000" dirty="0">
                <a:ln w="0"/>
                <a:solidFill>
                  <a:schemeClr val="accent1"/>
                </a:solidFill>
                <a:effectLst>
                  <a:outerShdw blurRad="38100" dist="25400" dir="5400000" algn="ctr" rotWithShape="0">
                    <a:srgbClr val="6E747A">
                      <a:alpha val="43000"/>
                    </a:srgbClr>
                  </a:outerShdw>
                </a:effectLst>
              </a:rPr>
              <a:t>(loss = ‘</a:t>
            </a:r>
            <a:r>
              <a:rPr lang="en-US" sz="2000" dirty="0" err="1">
                <a:ln w="0"/>
                <a:solidFill>
                  <a:schemeClr val="accent1"/>
                </a:solidFill>
                <a:effectLst>
                  <a:outerShdw blurRad="38100" dist="25400" dir="5400000" algn="ctr" rotWithShape="0">
                    <a:srgbClr val="6E747A">
                      <a:alpha val="43000"/>
                    </a:srgbClr>
                  </a:outerShdw>
                </a:effectLst>
              </a:rPr>
              <a:t>binary_crossentropy</a:t>
            </a:r>
            <a:r>
              <a:rPr lang="en-US" sz="2000" dirty="0">
                <a:ln w="0"/>
                <a:solidFill>
                  <a:schemeClr val="accent1"/>
                </a:solidFill>
                <a:effectLst>
                  <a:outerShdw blurRad="38100" dist="25400" dir="5400000" algn="ctr" rotWithShape="0">
                    <a:srgbClr val="6E747A">
                      <a:alpha val="43000"/>
                    </a:srgbClr>
                  </a:outerShdw>
                </a:effectLst>
              </a:rPr>
              <a:t>’, optimizer = ‘</a:t>
            </a:r>
            <a:r>
              <a:rPr lang="en-US" sz="2000" dirty="0" err="1">
                <a:ln w="0"/>
                <a:solidFill>
                  <a:schemeClr val="accent1"/>
                </a:solidFill>
                <a:effectLst>
                  <a:outerShdw blurRad="38100" dist="25400" dir="5400000" algn="ctr" rotWithShape="0">
                    <a:srgbClr val="6E747A">
                      <a:alpha val="43000"/>
                    </a:srgbClr>
                  </a:outerShdw>
                </a:effectLst>
              </a:rPr>
              <a:t>stochastic_gradient_descent</a:t>
            </a:r>
            <a:r>
              <a:rPr lang="en-US" sz="2000" dirty="0">
                <a:ln w="0"/>
                <a:solidFill>
                  <a:schemeClr val="accent1"/>
                </a:solidFill>
                <a:effectLst>
                  <a:outerShdw blurRad="38100" dist="25400" dir="5400000" algn="ctr" rotWithShape="0">
                    <a:srgbClr val="6E747A">
                      <a:alpha val="43000"/>
                    </a:srgbClr>
                  </a:outerShdw>
                </a:effectLst>
              </a:rPr>
              <a:t>’)</a:t>
            </a:r>
            <a:endParaRPr 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8" name="Rectangle 7">
            <a:extLst>
              <a:ext uri="{FF2B5EF4-FFF2-40B4-BE49-F238E27FC236}">
                <a16:creationId xmlns:a16="http://schemas.microsoft.com/office/drawing/2014/main" id="{644B0ADE-B69A-4903-B254-DB7C13FA8EAD}"/>
              </a:ext>
            </a:extLst>
          </p:cNvPr>
          <p:cNvSpPr/>
          <p:nvPr/>
        </p:nvSpPr>
        <p:spPr>
          <a:xfrm rot="5400000">
            <a:off x="5831343" y="5324221"/>
            <a:ext cx="529311"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a:t>
            </a:r>
          </a:p>
        </p:txBody>
      </p:sp>
      <p:sp>
        <p:nvSpPr>
          <p:cNvPr id="2" name="TextBox 1">
            <a:extLst>
              <a:ext uri="{FF2B5EF4-FFF2-40B4-BE49-F238E27FC236}">
                <a16:creationId xmlns:a16="http://schemas.microsoft.com/office/drawing/2014/main" id="{E1083F32-2491-4522-A88A-8E31766B1F5B}"/>
              </a:ext>
            </a:extLst>
          </p:cNvPr>
          <p:cNvSpPr txBox="1"/>
          <p:nvPr/>
        </p:nvSpPr>
        <p:spPr>
          <a:xfrm>
            <a:off x="277813" y="1598304"/>
            <a:ext cx="7364313" cy="400110"/>
          </a:xfrm>
          <a:prstGeom prst="rect">
            <a:avLst/>
          </a:prstGeom>
          <a:noFill/>
        </p:spPr>
        <p:txBody>
          <a:bodyPr wrap="square" rtlCol="0">
            <a:spAutoFit/>
          </a:bodyPr>
          <a:lstStyle/>
          <a:p>
            <a:r>
              <a:rPr lang="en-IN" sz="2000" dirty="0"/>
              <a:t>An example illustrating the ease of using TensorFlow and Keras:</a:t>
            </a:r>
          </a:p>
        </p:txBody>
      </p:sp>
      <p:sp>
        <p:nvSpPr>
          <p:cNvPr id="3" name="TextBox 2">
            <a:extLst>
              <a:ext uri="{FF2B5EF4-FFF2-40B4-BE49-F238E27FC236}">
                <a16:creationId xmlns:a16="http://schemas.microsoft.com/office/drawing/2014/main" id="{A755899E-6F13-4320-827C-D7A30BA5289F}"/>
              </a:ext>
            </a:extLst>
          </p:cNvPr>
          <p:cNvSpPr txBox="1"/>
          <p:nvPr/>
        </p:nvSpPr>
        <p:spPr>
          <a:xfrm>
            <a:off x="2703476" y="439442"/>
            <a:ext cx="6766560" cy="769441"/>
          </a:xfrm>
          <a:prstGeom prst="rect">
            <a:avLst/>
          </a:prstGeom>
          <a:noFill/>
        </p:spPr>
        <p:txBody>
          <a:bodyPr wrap="square" rtlCol="0">
            <a:spAutoFit/>
          </a:bodyPr>
          <a:lstStyle/>
          <a:p>
            <a:pPr algn="ctr"/>
            <a:r>
              <a:rPr lang="en-IN" sz="4400" dirty="0">
                <a:solidFill>
                  <a:srgbClr val="00B050"/>
                </a:solidFill>
              </a:rPr>
              <a:t>TensorFlow and Keras</a:t>
            </a:r>
          </a:p>
        </p:txBody>
      </p:sp>
    </p:spTree>
    <p:extLst>
      <p:ext uri="{BB962C8B-B14F-4D97-AF65-F5344CB8AC3E}">
        <p14:creationId xmlns:p14="http://schemas.microsoft.com/office/powerpoint/2010/main" val="3483302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78FD9-1F2F-4592-9C10-52D007AD4777}"/>
              </a:ext>
            </a:extLst>
          </p:cNvPr>
          <p:cNvSpPr>
            <a:spLocks noGrp="1"/>
          </p:cNvSpPr>
          <p:nvPr>
            <p:ph type="title"/>
          </p:nvPr>
        </p:nvSpPr>
        <p:spPr/>
        <p:txBody>
          <a:bodyPr/>
          <a:lstStyle/>
          <a:p>
            <a:r>
              <a:rPr lang="en-IN" dirty="0">
                <a:solidFill>
                  <a:srgbClr val="00B0F0"/>
                </a:solidFill>
              </a:rPr>
              <a:t>Convolutional Neural Networks</a:t>
            </a:r>
          </a:p>
        </p:txBody>
      </p:sp>
      <p:sp>
        <p:nvSpPr>
          <p:cNvPr id="3" name="Content Placeholder 2">
            <a:extLst>
              <a:ext uri="{FF2B5EF4-FFF2-40B4-BE49-F238E27FC236}">
                <a16:creationId xmlns:a16="http://schemas.microsoft.com/office/drawing/2014/main" id="{E0D3200F-EF68-4064-B28A-9B2454A48141}"/>
              </a:ext>
            </a:extLst>
          </p:cNvPr>
          <p:cNvSpPr>
            <a:spLocks noGrp="1"/>
          </p:cNvSpPr>
          <p:nvPr>
            <p:ph idx="1"/>
          </p:nvPr>
        </p:nvSpPr>
        <p:spPr/>
        <p:txBody>
          <a:bodyPr>
            <a:normAutofit/>
          </a:bodyPr>
          <a:lstStyle/>
          <a:p>
            <a:pPr marL="0" indent="0">
              <a:buNone/>
            </a:pPr>
            <a:r>
              <a:rPr lang="en-IN" sz="3200" dirty="0">
                <a:solidFill>
                  <a:srgbClr val="0070C0"/>
                </a:solidFill>
              </a:rPr>
              <a:t>What are convolutions?</a:t>
            </a:r>
          </a:p>
          <a:p>
            <a:pPr marL="0" indent="0">
              <a:buNone/>
            </a:pPr>
            <a:r>
              <a:rPr lang="en-IN" sz="2000" dirty="0"/>
              <a:t>In image processing, convolutions are basically matrix operations on the pixel values to bring out a desired effect in the image.</a:t>
            </a:r>
          </a:p>
          <a:p>
            <a:pPr marL="0" indent="0">
              <a:buNone/>
            </a:pPr>
            <a:endParaRPr lang="en-IN" sz="3200" dirty="0">
              <a:solidFill>
                <a:srgbClr val="0070C0"/>
              </a:solidFill>
            </a:endParaRPr>
          </a:p>
          <a:p>
            <a:pPr marL="0" indent="0">
              <a:buNone/>
            </a:pPr>
            <a:r>
              <a:rPr lang="en-IN" sz="3200" dirty="0">
                <a:solidFill>
                  <a:srgbClr val="0070C0"/>
                </a:solidFill>
              </a:rPr>
              <a:t>Why do we need convolutions?</a:t>
            </a:r>
          </a:p>
          <a:p>
            <a:pPr marL="0" indent="0">
              <a:buNone/>
            </a:pPr>
            <a:r>
              <a:rPr lang="en-IN" sz="2000" dirty="0"/>
              <a:t>Often images in the dataset aren’t uniform and the characteristic properties of the image can be placed anywhere in the image. Hence we require a technique which can identify the important features of the image and make the image size uniform. Convolutions help condense the information present and reduce the size of the image at the same time. This pre-processing helps in reducing computation time. </a:t>
            </a:r>
          </a:p>
        </p:txBody>
      </p:sp>
    </p:spTree>
    <p:extLst>
      <p:ext uri="{BB962C8B-B14F-4D97-AF65-F5344CB8AC3E}">
        <p14:creationId xmlns:p14="http://schemas.microsoft.com/office/powerpoint/2010/main" val="924105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8A5653-DBE6-404D-8012-8F8C2600A1B2}"/>
              </a:ext>
            </a:extLst>
          </p:cNvPr>
          <p:cNvPicPr>
            <a:picLocks noChangeAspect="1"/>
          </p:cNvPicPr>
          <p:nvPr/>
        </p:nvPicPr>
        <p:blipFill>
          <a:blip r:embed="rId2"/>
          <a:stretch>
            <a:fillRect/>
          </a:stretch>
        </p:blipFill>
        <p:spPr>
          <a:xfrm>
            <a:off x="548263" y="1559817"/>
            <a:ext cx="8602275" cy="543001"/>
          </a:xfrm>
          <a:prstGeom prst="rect">
            <a:avLst/>
          </a:prstGeom>
        </p:spPr>
      </p:pic>
      <p:pic>
        <p:nvPicPr>
          <p:cNvPr id="6" name="Picture 5">
            <a:extLst>
              <a:ext uri="{FF2B5EF4-FFF2-40B4-BE49-F238E27FC236}">
                <a16:creationId xmlns:a16="http://schemas.microsoft.com/office/drawing/2014/main" id="{BFBE2AED-84A4-4DB4-B5D2-5B84FECBB6E4}"/>
              </a:ext>
            </a:extLst>
          </p:cNvPr>
          <p:cNvPicPr>
            <a:picLocks noChangeAspect="1"/>
          </p:cNvPicPr>
          <p:nvPr/>
        </p:nvPicPr>
        <p:blipFill>
          <a:blip r:embed="rId3"/>
          <a:stretch>
            <a:fillRect/>
          </a:stretch>
        </p:blipFill>
        <p:spPr>
          <a:xfrm>
            <a:off x="620979" y="2543695"/>
            <a:ext cx="5630419" cy="3660078"/>
          </a:xfrm>
          <a:prstGeom prst="rect">
            <a:avLst/>
          </a:prstGeom>
        </p:spPr>
      </p:pic>
      <p:pic>
        <p:nvPicPr>
          <p:cNvPr id="7" name="Picture 6">
            <a:extLst>
              <a:ext uri="{FF2B5EF4-FFF2-40B4-BE49-F238E27FC236}">
                <a16:creationId xmlns:a16="http://schemas.microsoft.com/office/drawing/2014/main" id="{E3ACAC33-18DE-4AB3-B76C-29B14D0AEA66}"/>
              </a:ext>
            </a:extLst>
          </p:cNvPr>
          <p:cNvPicPr>
            <a:picLocks noChangeAspect="1"/>
          </p:cNvPicPr>
          <p:nvPr/>
        </p:nvPicPr>
        <p:blipFill>
          <a:blip r:embed="rId4"/>
          <a:stretch>
            <a:fillRect/>
          </a:stretch>
        </p:blipFill>
        <p:spPr>
          <a:xfrm>
            <a:off x="6406638" y="2855421"/>
            <a:ext cx="5661884" cy="1118852"/>
          </a:xfrm>
          <a:prstGeom prst="rect">
            <a:avLst/>
          </a:prstGeom>
        </p:spPr>
      </p:pic>
      <p:pic>
        <p:nvPicPr>
          <p:cNvPr id="8" name="Picture 7">
            <a:extLst>
              <a:ext uri="{FF2B5EF4-FFF2-40B4-BE49-F238E27FC236}">
                <a16:creationId xmlns:a16="http://schemas.microsoft.com/office/drawing/2014/main" id="{808E8452-4107-4D0A-99BD-E62E566F738D}"/>
              </a:ext>
            </a:extLst>
          </p:cNvPr>
          <p:cNvPicPr>
            <a:picLocks noChangeAspect="1"/>
          </p:cNvPicPr>
          <p:nvPr/>
        </p:nvPicPr>
        <p:blipFill>
          <a:blip r:embed="rId5"/>
          <a:stretch>
            <a:fillRect/>
          </a:stretch>
        </p:blipFill>
        <p:spPr>
          <a:xfrm>
            <a:off x="6406637" y="3974273"/>
            <a:ext cx="5661885" cy="1464114"/>
          </a:xfrm>
          <a:prstGeom prst="rect">
            <a:avLst/>
          </a:prstGeom>
        </p:spPr>
      </p:pic>
      <p:pic>
        <p:nvPicPr>
          <p:cNvPr id="10" name="Picture 9">
            <a:extLst>
              <a:ext uri="{FF2B5EF4-FFF2-40B4-BE49-F238E27FC236}">
                <a16:creationId xmlns:a16="http://schemas.microsoft.com/office/drawing/2014/main" id="{91FD2699-6766-4FB2-9BE5-A585BE0424AC}"/>
              </a:ext>
            </a:extLst>
          </p:cNvPr>
          <p:cNvPicPr>
            <a:picLocks noChangeAspect="1"/>
          </p:cNvPicPr>
          <p:nvPr/>
        </p:nvPicPr>
        <p:blipFill>
          <a:blip r:embed="rId6"/>
          <a:stretch>
            <a:fillRect/>
          </a:stretch>
        </p:blipFill>
        <p:spPr>
          <a:xfrm>
            <a:off x="6406638" y="2572233"/>
            <a:ext cx="5630419" cy="283187"/>
          </a:xfrm>
          <a:prstGeom prst="rect">
            <a:avLst/>
          </a:prstGeom>
        </p:spPr>
      </p:pic>
      <p:sp>
        <p:nvSpPr>
          <p:cNvPr id="11" name="TextBox 10">
            <a:extLst>
              <a:ext uri="{FF2B5EF4-FFF2-40B4-BE49-F238E27FC236}">
                <a16:creationId xmlns:a16="http://schemas.microsoft.com/office/drawing/2014/main" id="{FE6FB8F3-98CD-4FA5-A664-62A73F555486}"/>
              </a:ext>
            </a:extLst>
          </p:cNvPr>
          <p:cNvSpPr txBox="1"/>
          <p:nvPr/>
        </p:nvSpPr>
        <p:spPr>
          <a:xfrm>
            <a:off x="620979" y="654227"/>
            <a:ext cx="7043356" cy="646331"/>
          </a:xfrm>
          <a:prstGeom prst="rect">
            <a:avLst/>
          </a:prstGeom>
          <a:noFill/>
        </p:spPr>
        <p:txBody>
          <a:bodyPr wrap="square" rtlCol="0">
            <a:spAutoFit/>
          </a:bodyPr>
          <a:lstStyle/>
          <a:p>
            <a:r>
              <a:rPr lang="en-IN" sz="3600" dirty="0">
                <a:solidFill>
                  <a:srgbClr val="00B050"/>
                </a:solidFill>
              </a:rPr>
              <a:t>Convolutions and Image Processing</a:t>
            </a:r>
          </a:p>
        </p:txBody>
      </p:sp>
      <p:sp>
        <p:nvSpPr>
          <p:cNvPr id="12" name="Rectangle 11">
            <a:extLst>
              <a:ext uri="{FF2B5EF4-FFF2-40B4-BE49-F238E27FC236}">
                <a16:creationId xmlns:a16="http://schemas.microsoft.com/office/drawing/2014/main" id="{B8E94464-B641-473C-A94F-14273890A58E}"/>
              </a:ext>
            </a:extLst>
          </p:cNvPr>
          <p:cNvSpPr/>
          <p:nvPr/>
        </p:nvSpPr>
        <p:spPr>
          <a:xfrm>
            <a:off x="3804458" y="6321484"/>
            <a:ext cx="6096000" cy="276999"/>
          </a:xfrm>
          <a:prstGeom prst="rect">
            <a:avLst/>
          </a:prstGeom>
        </p:spPr>
        <p:txBody>
          <a:bodyPr>
            <a:spAutoFit/>
          </a:bodyPr>
          <a:lstStyle/>
          <a:p>
            <a:r>
              <a:rPr lang="en-IN" sz="1200" dirty="0"/>
              <a:t>Source- Wikipedia, Kernels</a:t>
            </a:r>
          </a:p>
        </p:txBody>
      </p:sp>
    </p:spTree>
    <p:extLst>
      <p:ext uri="{BB962C8B-B14F-4D97-AF65-F5344CB8AC3E}">
        <p14:creationId xmlns:p14="http://schemas.microsoft.com/office/powerpoint/2010/main" val="3105112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E4138-E60F-45C8-B5C2-2C90731470EA}"/>
              </a:ext>
            </a:extLst>
          </p:cNvPr>
          <p:cNvSpPr>
            <a:spLocks noGrp="1"/>
          </p:cNvSpPr>
          <p:nvPr>
            <p:ph type="title"/>
          </p:nvPr>
        </p:nvSpPr>
        <p:spPr/>
        <p:txBody>
          <a:bodyPr/>
          <a:lstStyle/>
          <a:p>
            <a:pPr algn="ctr"/>
            <a:r>
              <a:rPr lang="en-IN" b="1" dirty="0">
                <a:solidFill>
                  <a:srgbClr val="00B050"/>
                </a:solidFill>
              </a:rPr>
              <a:t>Table of Content</a:t>
            </a:r>
          </a:p>
        </p:txBody>
      </p:sp>
      <p:graphicFrame>
        <p:nvGraphicFramePr>
          <p:cNvPr id="5" name="Table 5">
            <a:extLst>
              <a:ext uri="{FF2B5EF4-FFF2-40B4-BE49-F238E27FC236}">
                <a16:creationId xmlns:a16="http://schemas.microsoft.com/office/drawing/2014/main" id="{978536D9-2C61-4907-84FE-664797173276}"/>
              </a:ext>
            </a:extLst>
          </p:cNvPr>
          <p:cNvGraphicFramePr>
            <a:graphicFrameLocks noGrp="1"/>
          </p:cNvGraphicFramePr>
          <p:nvPr>
            <p:extLst>
              <p:ext uri="{D42A27DB-BD31-4B8C-83A1-F6EECF244321}">
                <p14:modId xmlns:p14="http://schemas.microsoft.com/office/powerpoint/2010/main" val="1405532094"/>
              </p:ext>
            </p:extLst>
          </p:nvPr>
        </p:nvGraphicFramePr>
        <p:xfrm>
          <a:off x="2874817" y="2440399"/>
          <a:ext cx="6442365" cy="2966720"/>
        </p:xfrm>
        <a:graphic>
          <a:graphicData uri="http://schemas.openxmlformats.org/drawingml/2006/table">
            <a:tbl>
              <a:tblPr firstRow="1" bandRow="1">
                <a:tableStyleId>{5C22544A-7EE6-4342-B048-85BDC9FD1C3A}</a:tableStyleId>
              </a:tblPr>
              <a:tblGrid>
                <a:gridCol w="6442365">
                  <a:extLst>
                    <a:ext uri="{9D8B030D-6E8A-4147-A177-3AD203B41FA5}">
                      <a16:colId xmlns:a16="http://schemas.microsoft.com/office/drawing/2014/main" val="2181996349"/>
                    </a:ext>
                  </a:extLst>
                </a:gridCol>
              </a:tblGrid>
              <a:tr h="370840">
                <a:tc>
                  <a:txBody>
                    <a:bodyPr/>
                    <a:lstStyle/>
                    <a:p>
                      <a:pPr algn="ctr"/>
                      <a:r>
                        <a:rPr lang="en-IN" dirty="0"/>
                        <a:t>TOPICS</a:t>
                      </a:r>
                    </a:p>
                  </a:txBody>
                  <a:tcPr/>
                </a:tc>
                <a:extLst>
                  <a:ext uri="{0D108BD9-81ED-4DB2-BD59-A6C34878D82A}">
                    <a16:rowId xmlns:a16="http://schemas.microsoft.com/office/drawing/2014/main" val="2904170175"/>
                  </a:ext>
                </a:extLst>
              </a:tr>
              <a:tr h="370840">
                <a:tc>
                  <a:txBody>
                    <a:bodyPr/>
                    <a:lstStyle/>
                    <a:p>
                      <a:pPr algn="ctr"/>
                      <a:r>
                        <a:rPr lang="en-IN" dirty="0"/>
                        <a:t>NEED FOR FACE MASK DETECTION</a:t>
                      </a:r>
                    </a:p>
                  </a:txBody>
                  <a:tcPr/>
                </a:tc>
                <a:extLst>
                  <a:ext uri="{0D108BD9-81ED-4DB2-BD59-A6C34878D82A}">
                    <a16:rowId xmlns:a16="http://schemas.microsoft.com/office/drawing/2014/main" val="1610132615"/>
                  </a:ext>
                </a:extLst>
              </a:tr>
              <a:tr h="370840">
                <a:tc>
                  <a:txBody>
                    <a:bodyPr/>
                    <a:lstStyle/>
                    <a:p>
                      <a:pPr algn="ctr"/>
                      <a:r>
                        <a:rPr lang="en-IN" dirty="0"/>
                        <a:t>INTRODUCTION TO NEURAL NETWORKS</a:t>
                      </a:r>
                    </a:p>
                  </a:txBody>
                  <a:tcPr/>
                </a:tc>
                <a:extLst>
                  <a:ext uri="{0D108BD9-81ED-4DB2-BD59-A6C34878D82A}">
                    <a16:rowId xmlns:a16="http://schemas.microsoft.com/office/drawing/2014/main" val="2255673391"/>
                  </a:ext>
                </a:extLst>
              </a:tr>
              <a:tr h="370840">
                <a:tc>
                  <a:txBody>
                    <a:bodyPr/>
                    <a:lstStyle/>
                    <a:p>
                      <a:pPr algn="ctr"/>
                      <a:r>
                        <a:rPr lang="en-IN" dirty="0"/>
                        <a:t>NEURAL NETWORK USING LOGISTIC REGRESSION</a:t>
                      </a:r>
                    </a:p>
                  </a:txBody>
                  <a:tcPr/>
                </a:tc>
                <a:extLst>
                  <a:ext uri="{0D108BD9-81ED-4DB2-BD59-A6C34878D82A}">
                    <a16:rowId xmlns:a16="http://schemas.microsoft.com/office/drawing/2014/main" val="1833868726"/>
                  </a:ext>
                </a:extLst>
              </a:tr>
              <a:tr h="370840">
                <a:tc>
                  <a:txBody>
                    <a:bodyPr/>
                    <a:lstStyle/>
                    <a:p>
                      <a:pPr algn="ctr"/>
                      <a:r>
                        <a:rPr lang="en-IN" dirty="0"/>
                        <a:t>CONVOLUTIONAL NEURAL NETWORKS</a:t>
                      </a:r>
                    </a:p>
                  </a:txBody>
                  <a:tcPr/>
                </a:tc>
                <a:extLst>
                  <a:ext uri="{0D108BD9-81ED-4DB2-BD59-A6C34878D82A}">
                    <a16:rowId xmlns:a16="http://schemas.microsoft.com/office/drawing/2014/main" val="3028078876"/>
                  </a:ext>
                </a:extLst>
              </a:tr>
              <a:tr h="370840">
                <a:tc>
                  <a:txBody>
                    <a:bodyPr/>
                    <a:lstStyle/>
                    <a:p>
                      <a:pPr algn="ctr"/>
                      <a:r>
                        <a:rPr lang="en-IN" dirty="0"/>
                        <a:t>CAT IMAGE DETECTION USING TENSORFLOW</a:t>
                      </a:r>
                    </a:p>
                  </a:txBody>
                  <a:tcPr/>
                </a:tc>
                <a:extLst>
                  <a:ext uri="{0D108BD9-81ED-4DB2-BD59-A6C34878D82A}">
                    <a16:rowId xmlns:a16="http://schemas.microsoft.com/office/drawing/2014/main" val="1638693919"/>
                  </a:ext>
                </a:extLst>
              </a:tr>
              <a:tr h="370840">
                <a:tc>
                  <a:txBody>
                    <a:bodyPr/>
                    <a:lstStyle/>
                    <a:p>
                      <a:pPr algn="ctr"/>
                      <a:r>
                        <a:rPr lang="en-IN" dirty="0"/>
                        <a:t>FACE-MASK DETECTOR</a:t>
                      </a:r>
                    </a:p>
                  </a:txBody>
                  <a:tcPr/>
                </a:tc>
                <a:extLst>
                  <a:ext uri="{0D108BD9-81ED-4DB2-BD59-A6C34878D82A}">
                    <a16:rowId xmlns:a16="http://schemas.microsoft.com/office/drawing/2014/main" val="2687684191"/>
                  </a:ext>
                </a:extLst>
              </a:tr>
              <a:tr h="370840">
                <a:tc>
                  <a:txBody>
                    <a:bodyPr/>
                    <a:lstStyle/>
                    <a:p>
                      <a:pPr algn="ctr"/>
                      <a:r>
                        <a:rPr lang="en-IN" dirty="0"/>
                        <a:t>LOOPHOLES AND IMPROVEMENT</a:t>
                      </a:r>
                    </a:p>
                  </a:txBody>
                  <a:tcPr/>
                </a:tc>
                <a:extLst>
                  <a:ext uri="{0D108BD9-81ED-4DB2-BD59-A6C34878D82A}">
                    <a16:rowId xmlns:a16="http://schemas.microsoft.com/office/drawing/2014/main" val="1582924295"/>
                  </a:ext>
                </a:extLst>
              </a:tr>
            </a:tbl>
          </a:graphicData>
        </a:graphic>
      </p:graphicFrame>
    </p:spTree>
    <p:extLst>
      <p:ext uri="{BB962C8B-B14F-4D97-AF65-F5344CB8AC3E}">
        <p14:creationId xmlns:p14="http://schemas.microsoft.com/office/powerpoint/2010/main" val="230063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07DF87-E772-411C-9223-425B3286F6A1}"/>
              </a:ext>
            </a:extLst>
          </p:cNvPr>
          <p:cNvSpPr>
            <a:spLocks noGrp="1"/>
          </p:cNvSpPr>
          <p:nvPr>
            <p:ph idx="1"/>
          </p:nvPr>
        </p:nvSpPr>
        <p:spPr>
          <a:xfrm>
            <a:off x="798022" y="1296785"/>
            <a:ext cx="10555778" cy="4880178"/>
          </a:xfrm>
        </p:spPr>
        <p:txBody>
          <a:bodyPr/>
          <a:lstStyle/>
          <a:p>
            <a:pPr algn="just"/>
            <a:r>
              <a:rPr lang="en-IN" dirty="0"/>
              <a:t>In the following program we use pooling alongside convolutions. Pooling further reduces the size of the image.</a:t>
            </a:r>
          </a:p>
          <a:p>
            <a:pPr algn="just"/>
            <a:r>
              <a:rPr lang="en-IN" dirty="0"/>
              <a:t>It retains the maximum value of the specified neighbourhood and discards the other pixel values.</a:t>
            </a:r>
          </a:p>
        </p:txBody>
      </p:sp>
      <p:pic>
        <p:nvPicPr>
          <p:cNvPr id="8196" name="Picture 4" descr="Max-pooling / Pooling - Computer Science Wiki">
            <a:extLst>
              <a:ext uri="{FF2B5EF4-FFF2-40B4-BE49-F238E27FC236}">
                <a16:creationId xmlns:a16="http://schemas.microsoft.com/office/drawing/2014/main" id="{1E0B51CC-65AC-4C90-971A-47BCAB3017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7148" y="3232107"/>
            <a:ext cx="6234719" cy="260195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001FE60-36FD-4FBE-8190-0D4EB4D860E2}"/>
              </a:ext>
            </a:extLst>
          </p:cNvPr>
          <p:cNvSpPr txBox="1"/>
          <p:nvPr/>
        </p:nvSpPr>
        <p:spPr>
          <a:xfrm>
            <a:off x="947650" y="460704"/>
            <a:ext cx="3466407" cy="707886"/>
          </a:xfrm>
          <a:prstGeom prst="rect">
            <a:avLst/>
          </a:prstGeom>
          <a:noFill/>
        </p:spPr>
        <p:txBody>
          <a:bodyPr wrap="square" rtlCol="0">
            <a:spAutoFit/>
          </a:bodyPr>
          <a:lstStyle/>
          <a:p>
            <a:r>
              <a:rPr lang="en-IN" sz="4000" dirty="0">
                <a:solidFill>
                  <a:srgbClr val="0070C0"/>
                </a:solidFill>
              </a:rPr>
              <a:t>Max Pooling</a:t>
            </a:r>
          </a:p>
        </p:txBody>
      </p:sp>
      <p:sp>
        <p:nvSpPr>
          <p:cNvPr id="5" name="Rectangle 4">
            <a:extLst>
              <a:ext uri="{FF2B5EF4-FFF2-40B4-BE49-F238E27FC236}">
                <a16:creationId xmlns:a16="http://schemas.microsoft.com/office/drawing/2014/main" id="{6C93B1EE-E405-4BAE-AD5E-427507F04A6A}"/>
              </a:ext>
            </a:extLst>
          </p:cNvPr>
          <p:cNvSpPr/>
          <p:nvPr/>
        </p:nvSpPr>
        <p:spPr>
          <a:xfrm>
            <a:off x="5410285" y="6071413"/>
            <a:ext cx="1748444" cy="276999"/>
          </a:xfrm>
          <a:prstGeom prst="rect">
            <a:avLst/>
          </a:prstGeom>
        </p:spPr>
        <p:txBody>
          <a:bodyPr wrap="square">
            <a:spAutoFit/>
          </a:bodyPr>
          <a:lstStyle/>
          <a:p>
            <a:r>
              <a:rPr lang="en-IN" sz="1200" dirty="0"/>
              <a:t>Source- Google Images</a:t>
            </a:r>
          </a:p>
        </p:txBody>
      </p:sp>
    </p:spTree>
    <p:extLst>
      <p:ext uri="{BB962C8B-B14F-4D97-AF65-F5344CB8AC3E}">
        <p14:creationId xmlns:p14="http://schemas.microsoft.com/office/powerpoint/2010/main" val="3157117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640624-8841-44CA-BCFE-89ABF4A407CF}"/>
              </a:ext>
            </a:extLst>
          </p:cNvPr>
          <p:cNvSpPr>
            <a:spLocks noGrp="1"/>
          </p:cNvSpPr>
          <p:nvPr>
            <p:ph idx="1"/>
          </p:nvPr>
        </p:nvSpPr>
        <p:spPr>
          <a:xfrm>
            <a:off x="465513" y="1330035"/>
            <a:ext cx="10888287" cy="4846927"/>
          </a:xfrm>
        </p:spPr>
        <p:txBody>
          <a:bodyPr>
            <a:normAutofit/>
          </a:bodyPr>
          <a:lstStyle/>
          <a:p>
            <a:pPr marL="0" indent="0" algn="just">
              <a:buNone/>
            </a:pPr>
            <a:r>
              <a:rPr lang="en-IN" sz="2400" dirty="0"/>
              <a:t>Another wonderful feature in </a:t>
            </a:r>
            <a:r>
              <a:rPr lang="en-IN" sz="2400" dirty="0">
                <a:solidFill>
                  <a:srgbClr val="0070C0"/>
                </a:solidFill>
              </a:rPr>
              <a:t>TensorFlow</a:t>
            </a:r>
            <a:r>
              <a:rPr lang="en-IN" sz="2400" dirty="0"/>
              <a:t> is its ability to label the datasets based on the sub-directories. Most of the times, the dataset generated are not labelled and it is a very time-consuming activity to label each and every image. In </a:t>
            </a:r>
            <a:r>
              <a:rPr lang="en-IN" sz="2400" dirty="0">
                <a:solidFill>
                  <a:srgbClr val="0070C0"/>
                </a:solidFill>
              </a:rPr>
              <a:t>TensorFlow</a:t>
            </a:r>
            <a:r>
              <a:rPr lang="en-IN" sz="2400" dirty="0"/>
              <a:t> there is already a in-built function </a:t>
            </a:r>
            <a:r>
              <a:rPr lang="en-IN" sz="2400" b="1" i="1" dirty="0">
                <a:solidFill>
                  <a:srgbClr val="0070C0"/>
                </a:solidFill>
              </a:rPr>
              <a:t>ImageDataGenerator</a:t>
            </a:r>
            <a:r>
              <a:rPr lang="en-IN" sz="2400" dirty="0"/>
              <a:t> which label the datasets. </a:t>
            </a:r>
          </a:p>
        </p:txBody>
      </p:sp>
      <p:pic>
        <p:nvPicPr>
          <p:cNvPr id="4" name="Picture 3">
            <a:extLst>
              <a:ext uri="{FF2B5EF4-FFF2-40B4-BE49-F238E27FC236}">
                <a16:creationId xmlns:a16="http://schemas.microsoft.com/office/drawing/2014/main" id="{4AC8189D-49C1-4A94-83F5-B4E9D5E57B83}"/>
              </a:ext>
            </a:extLst>
          </p:cNvPr>
          <p:cNvPicPr>
            <a:picLocks noChangeAspect="1"/>
          </p:cNvPicPr>
          <p:nvPr/>
        </p:nvPicPr>
        <p:blipFill>
          <a:blip r:embed="rId2"/>
          <a:stretch>
            <a:fillRect/>
          </a:stretch>
        </p:blipFill>
        <p:spPr>
          <a:xfrm>
            <a:off x="2784763" y="2910586"/>
            <a:ext cx="6155117" cy="3157704"/>
          </a:xfrm>
          <a:prstGeom prst="rect">
            <a:avLst/>
          </a:prstGeom>
        </p:spPr>
      </p:pic>
      <p:sp>
        <p:nvSpPr>
          <p:cNvPr id="5" name="TextBox 4">
            <a:extLst>
              <a:ext uri="{FF2B5EF4-FFF2-40B4-BE49-F238E27FC236}">
                <a16:creationId xmlns:a16="http://schemas.microsoft.com/office/drawing/2014/main" id="{7418DA49-269A-4E77-BE7B-609295C25732}"/>
              </a:ext>
            </a:extLst>
          </p:cNvPr>
          <p:cNvSpPr txBox="1"/>
          <p:nvPr/>
        </p:nvSpPr>
        <p:spPr>
          <a:xfrm>
            <a:off x="465513" y="404989"/>
            <a:ext cx="5885411" cy="769441"/>
          </a:xfrm>
          <a:prstGeom prst="rect">
            <a:avLst/>
          </a:prstGeom>
          <a:noFill/>
        </p:spPr>
        <p:txBody>
          <a:bodyPr wrap="square" rtlCol="0">
            <a:spAutoFit/>
          </a:bodyPr>
          <a:lstStyle/>
          <a:p>
            <a:r>
              <a:rPr lang="en-IN" sz="4400" dirty="0">
                <a:solidFill>
                  <a:srgbClr val="0070C0"/>
                </a:solidFill>
              </a:rPr>
              <a:t>ImageDataGenerator</a:t>
            </a:r>
          </a:p>
        </p:txBody>
      </p:sp>
      <p:sp>
        <p:nvSpPr>
          <p:cNvPr id="6" name="Rectangle 5">
            <a:extLst>
              <a:ext uri="{FF2B5EF4-FFF2-40B4-BE49-F238E27FC236}">
                <a16:creationId xmlns:a16="http://schemas.microsoft.com/office/drawing/2014/main" id="{12AF127B-1DA0-4E46-8EC1-5A1C7C35D254}"/>
              </a:ext>
            </a:extLst>
          </p:cNvPr>
          <p:cNvSpPr/>
          <p:nvPr/>
        </p:nvSpPr>
        <p:spPr>
          <a:xfrm>
            <a:off x="2707178" y="6068290"/>
            <a:ext cx="6968836" cy="461665"/>
          </a:xfrm>
          <a:prstGeom prst="rect">
            <a:avLst/>
          </a:prstGeom>
        </p:spPr>
        <p:txBody>
          <a:bodyPr wrap="square">
            <a:spAutoFit/>
          </a:bodyPr>
          <a:lstStyle/>
          <a:p>
            <a:r>
              <a:rPr lang="en-IN" sz="1200" dirty="0"/>
              <a:t>Source- Coursera, </a:t>
            </a:r>
            <a:r>
              <a:rPr lang="en-US" sz="1200" dirty="0"/>
              <a:t>Introduction to TensorFlow for Artificial Intelligence, Machine Learning, and Deep Learning</a:t>
            </a:r>
          </a:p>
          <a:p>
            <a:endParaRPr lang="en-IN" sz="1200" dirty="0"/>
          </a:p>
        </p:txBody>
      </p:sp>
    </p:spTree>
    <p:extLst>
      <p:ext uri="{BB962C8B-B14F-4D97-AF65-F5344CB8AC3E}">
        <p14:creationId xmlns:p14="http://schemas.microsoft.com/office/powerpoint/2010/main" val="41754120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0FFA-F8DF-4E58-B446-0873B5147247}"/>
              </a:ext>
            </a:extLst>
          </p:cNvPr>
          <p:cNvSpPr>
            <a:spLocks noGrp="1"/>
          </p:cNvSpPr>
          <p:nvPr>
            <p:ph type="title"/>
          </p:nvPr>
        </p:nvSpPr>
        <p:spPr>
          <a:xfrm>
            <a:off x="838199" y="250680"/>
            <a:ext cx="10515600" cy="1325563"/>
          </a:xfrm>
        </p:spPr>
        <p:txBody>
          <a:bodyPr/>
          <a:lstStyle/>
          <a:p>
            <a:r>
              <a:rPr lang="en-IN" dirty="0">
                <a:solidFill>
                  <a:srgbClr val="0070C0"/>
                </a:solidFill>
              </a:rPr>
              <a:t>Data Augmentation</a:t>
            </a:r>
          </a:p>
        </p:txBody>
      </p:sp>
      <p:sp>
        <p:nvSpPr>
          <p:cNvPr id="3" name="Content Placeholder 2">
            <a:extLst>
              <a:ext uri="{FF2B5EF4-FFF2-40B4-BE49-F238E27FC236}">
                <a16:creationId xmlns:a16="http://schemas.microsoft.com/office/drawing/2014/main" id="{B08127FE-FD87-41EF-BC78-DDB5C8E071DA}"/>
              </a:ext>
            </a:extLst>
          </p:cNvPr>
          <p:cNvSpPr>
            <a:spLocks noGrp="1"/>
          </p:cNvSpPr>
          <p:nvPr>
            <p:ph idx="1"/>
          </p:nvPr>
        </p:nvSpPr>
        <p:spPr>
          <a:xfrm>
            <a:off x="838199" y="1576243"/>
            <a:ext cx="10515600" cy="4351338"/>
          </a:xfrm>
        </p:spPr>
        <p:txBody>
          <a:bodyPr>
            <a:normAutofit/>
          </a:bodyPr>
          <a:lstStyle/>
          <a:p>
            <a:pPr marL="0" indent="0" algn="just">
              <a:buNone/>
            </a:pPr>
            <a:r>
              <a:rPr lang="en-US" sz="2000" dirty="0"/>
              <a:t>Data augmentation is a strategy that enables practitioners to significantly increase the diversity of data available for training models, without actually collecting new data. Data augmentation techniques such as cropping, padding, and horizontal flipping are commonly used to train large neural networks.</a:t>
            </a:r>
          </a:p>
          <a:p>
            <a:pPr marL="0" indent="0" algn="just">
              <a:buNone/>
            </a:pPr>
            <a:endParaRPr lang="en-IN" sz="2000" dirty="0"/>
          </a:p>
        </p:txBody>
      </p:sp>
      <p:pic>
        <p:nvPicPr>
          <p:cNvPr id="1030" name="Picture 6" descr="MachineX: Image Data Augmentation Using Keras - Towards Data Science">
            <a:extLst>
              <a:ext uri="{FF2B5EF4-FFF2-40B4-BE49-F238E27FC236}">
                <a16:creationId xmlns:a16="http://schemas.microsoft.com/office/drawing/2014/main" id="{C7D1D37A-7ADB-4D52-B9F5-7288017BC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4687" y="3092161"/>
            <a:ext cx="5762625" cy="33337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7D7E19A-5D39-4035-9F62-A801EA54E236}"/>
              </a:ext>
            </a:extLst>
          </p:cNvPr>
          <p:cNvSpPr/>
          <p:nvPr/>
        </p:nvSpPr>
        <p:spPr>
          <a:xfrm>
            <a:off x="5242559" y="6287411"/>
            <a:ext cx="1706880" cy="276999"/>
          </a:xfrm>
          <a:prstGeom prst="rect">
            <a:avLst/>
          </a:prstGeom>
        </p:spPr>
        <p:txBody>
          <a:bodyPr wrap="square">
            <a:spAutoFit/>
          </a:bodyPr>
          <a:lstStyle/>
          <a:p>
            <a:r>
              <a:rPr lang="en-IN" sz="1200" dirty="0"/>
              <a:t>Source- Google Images</a:t>
            </a:r>
            <a:endParaRPr lang="en-US" sz="1200" dirty="0"/>
          </a:p>
        </p:txBody>
      </p:sp>
    </p:spTree>
    <p:extLst>
      <p:ext uri="{BB962C8B-B14F-4D97-AF65-F5344CB8AC3E}">
        <p14:creationId xmlns:p14="http://schemas.microsoft.com/office/powerpoint/2010/main" val="40831634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5362E88-CD5F-4587-805F-1970DEBC0D36}"/>
              </a:ext>
            </a:extLst>
          </p:cNvPr>
          <p:cNvSpPr/>
          <p:nvPr/>
        </p:nvSpPr>
        <p:spPr>
          <a:xfrm>
            <a:off x="1635900" y="526072"/>
            <a:ext cx="8920199" cy="769441"/>
          </a:xfrm>
          <a:prstGeom prst="rect">
            <a:avLst/>
          </a:prstGeom>
        </p:spPr>
        <p:txBody>
          <a:bodyPr wrap="none">
            <a:spAutoFit/>
          </a:bodyPr>
          <a:lstStyle/>
          <a:p>
            <a:pPr algn="ctr"/>
            <a:r>
              <a:rPr lang="en-US" sz="4400" dirty="0">
                <a:ln/>
                <a:solidFill>
                  <a:srgbClr val="00B050"/>
                </a:solidFill>
              </a:rPr>
              <a:t>Cat Image Detection using TensorFlow</a:t>
            </a:r>
          </a:p>
        </p:txBody>
      </p:sp>
      <p:pic>
        <p:nvPicPr>
          <p:cNvPr id="2050" name="Picture 2" descr="Cat intelligence - Wikipedia">
            <a:extLst>
              <a:ext uri="{FF2B5EF4-FFF2-40B4-BE49-F238E27FC236}">
                <a16:creationId xmlns:a16="http://schemas.microsoft.com/office/drawing/2014/main" id="{5A58D6D0-0DFA-44A2-A1D7-175CD334DA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886988"/>
            <a:ext cx="3832167" cy="3832167"/>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C1168A3B-4F02-4939-8AF3-6DA0E2EC0BE6}"/>
              </a:ext>
            </a:extLst>
          </p:cNvPr>
          <p:cNvSpPr/>
          <p:nvPr/>
        </p:nvSpPr>
        <p:spPr>
          <a:xfrm>
            <a:off x="5843847" y="3316778"/>
            <a:ext cx="1479666"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60C0D705-4819-4083-B222-CD983166DF0E}"/>
              </a:ext>
            </a:extLst>
          </p:cNvPr>
          <p:cNvSpPr txBox="1"/>
          <p:nvPr/>
        </p:nvSpPr>
        <p:spPr>
          <a:xfrm>
            <a:off x="7697584" y="3286000"/>
            <a:ext cx="4056611" cy="400110"/>
          </a:xfrm>
          <a:prstGeom prst="rect">
            <a:avLst/>
          </a:prstGeom>
          <a:noFill/>
        </p:spPr>
        <p:txBody>
          <a:bodyPr wrap="square" rtlCol="0">
            <a:spAutoFit/>
          </a:bodyPr>
          <a:lstStyle/>
          <a:p>
            <a:r>
              <a:rPr lang="en-IN" sz="2000" dirty="0"/>
              <a:t>[1], it is a cat image</a:t>
            </a:r>
          </a:p>
        </p:txBody>
      </p:sp>
      <p:sp>
        <p:nvSpPr>
          <p:cNvPr id="8" name="Rectangle 7">
            <a:extLst>
              <a:ext uri="{FF2B5EF4-FFF2-40B4-BE49-F238E27FC236}">
                <a16:creationId xmlns:a16="http://schemas.microsoft.com/office/drawing/2014/main" id="{C2D11E77-0FD1-4F01-8449-F506F0CBECBB}"/>
              </a:ext>
            </a:extLst>
          </p:cNvPr>
          <p:cNvSpPr/>
          <p:nvPr/>
        </p:nvSpPr>
        <p:spPr>
          <a:xfrm>
            <a:off x="2569097" y="5864629"/>
            <a:ext cx="1617430" cy="276999"/>
          </a:xfrm>
          <a:prstGeom prst="rect">
            <a:avLst/>
          </a:prstGeom>
        </p:spPr>
        <p:txBody>
          <a:bodyPr wrap="none">
            <a:spAutoFit/>
          </a:bodyPr>
          <a:lstStyle/>
          <a:p>
            <a:r>
              <a:rPr lang="en-IN" sz="1200" dirty="0"/>
              <a:t>Source- Google Images</a:t>
            </a:r>
            <a:endParaRPr lang="en-US" sz="1200" dirty="0"/>
          </a:p>
        </p:txBody>
      </p:sp>
    </p:spTree>
    <p:extLst>
      <p:ext uri="{BB962C8B-B14F-4D97-AF65-F5344CB8AC3E}">
        <p14:creationId xmlns:p14="http://schemas.microsoft.com/office/powerpoint/2010/main" val="2724105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C408A-F9B5-4AAE-9F99-D764D204BEBE}"/>
              </a:ext>
            </a:extLst>
          </p:cNvPr>
          <p:cNvSpPr>
            <a:spLocks noGrp="1"/>
          </p:cNvSpPr>
          <p:nvPr>
            <p:ph type="title"/>
          </p:nvPr>
        </p:nvSpPr>
        <p:spPr/>
        <p:txBody>
          <a:bodyPr/>
          <a:lstStyle/>
          <a:p>
            <a:r>
              <a:rPr lang="en-IN" dirty="0"/>
              <a:t>Importing zip files and Extracting them</a:t>
            </a:r>
          </a:p>
        </p:txBody>
      </p:sp>
      <p:sp>
        <p:nvSpPr>
          <p:cNvPr id="3" name="Content Placeholder 2">
            <a:extLst>
              <a:ext uri="{FF2B5EF4-FFF2-40B4-BE49-F238E27FC236}">
                <a16:creationId xmlns:a16="http://schemas.microsoft.com/office/drawing/2014/main" id="{99756F97-FE0C-4EF5-8218-48650BE46966}"/>
              </a:ext>
            </a:extLst>
          </p:cNvPr>
          <p:cNvSpPr>
            <a:spLocks noGrp="1"/>
          </p:cNvSpPr>
          <p:nvPr>
            <p:ph idx="1"/>
          </p:nvPr>
        </p:nvSpPr>
        <p:spPr>
          <a:xfrm>
            <a:off x="838200" y="4651925"/>
            <a:ext cx="10515600" cy="1525037"/>
          </a:xfrm>
        </p:spPr>
        <p:txBody>
          <a:bodyPr>
            <a:normAutofit/>
          </a:bodyPr>
          <a:lstStyle/>
          <a:p>
            <a:r>
              <a:rPr lang="en-IN" sz="2000" dirty="0"/>
              <a:t>We first locate the path of the dataset</a:t>
            </a:r>
          </a:p>
          <a:p>
            <a:r>
              <a:rPr lang="en-IN" sz="2000" dirty="0"/>
              <a:t>We use a temporary directory to store the dataset</a:t>
            </a:r>
          </a:p>
        </p:txBody>
      </p:sp>
      <p:pic>
        <p:nvPicPr>
          <p:cNvPr id="4" name="Picture 3">
            <a:extLst>
              <a:ext uri="{FF2B5EF4-FFF2-40B4-BE49-F238E27FC236}">
                <a16:creationId xmlns:a16="http://schemas.microsoft.com/office/drawing/2014/main" id="{B8A78DFF-8B41-43D8-BB70-9EC7220FD856}"/>
              </a:ext>
            </a:extLst>
          </p:cNvPr>
          <p:cNvPicPr>
            <a:picLocks noChangeAspect="1"/>
          </p:cNvPicPr>
          <p:nvPr/>
        </p:nvPicPr>
        <p:blipFill>
          <a:blip r:embed="rId2"/>
          <a:stretch>
            <a:fillRect/>
          </a:stretch>
        </p:blipFill>
        <p:spPr>
          <a:xfrm>
            <a:off x="1889703" y="1690688"/>
            <a:ext cx="8087854" cy="2543530"/>
          </a:xfrm>
          <a:prstGeom prst="rect">
            <a:avLst/>
          </a:prstGeom>
        </p:spPr>
      </p:pic>
    </p:spTree>
    <p:extLst>
      <p:ext uri="{BB962C8B-B14F-4D97-AF65-F5344CB8AC3E}">
        <p14:creationId xmlns:p14="http://schemas.microsoft.com/office/powerpoint/2010/main" val="28313155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D7C57-1A17-459E-87B4-98048B2DAFC4}"/>
              </a:ext>
            </a:extLst>
          </p:cNvPr>
          <p:cNvSpPr>
            <a:spLocks noGrp="1"/>
          </p:cNvSpPr>
          <p:nvPr>
            <p:ph type="title"/>
          </p:nvPr>
        </p:nvSpPr>
        <p:spPr/>
        <p:txBody>
          <a:bodyPr/>
          <a:lstStyle/>
          <a:p>
            <a:r>
              <a:rPr lang="en-IN" dirty="0"/>
              <a:t>Building the neural network model</a:t>
            </a:r>
          </a:p>
        </p:txBody>
      </p:sp>
      <p:sp>
        <p:nvSpPr>
          <p:cNvPr id="3" name="Content Placeholder 2">
            <a:extLst>
              <a:ext uri="{FF2B5EF4-FFF2-40B4-BE49-F238E27FC236}">
                <a16:creationId xmlns:a16="http://schemas.microsoft.com/office/drawing/2014/main" id="{9A98ACD7-2C79-4E55-BB3D-E41A80EB2A6E}"/>
              </a:ext>
            </a:extLst>
          </p:cNvPr>
          <p:cNvSpPr>
            <a:spLocks noGrp="1"/>
          </p:cNvSpPr>
          <p:nvPr>
            <p:ph idx="1"/>
          </p:nvPr>
        </p:nvSpPr>
        <p:spPr>
          <a:xfrm>
            <a:off x="838200" y="4851399"/>
            <a:ext cx="10633364" cy="1641476"/>
          </a:xfrm>
        </p:spPr>
        <p:txBody>
          <a:bodyPr>
            <a:normAutofit fontScale="70000" lnSpcReduction="20000"/>
          </a:bodyPr>
          <a:lstStyle/>
          <a:p>
            <a:r>
              <a:rPr lang="en-IN" dirty="0"/>
              <a:t>We apply convolutions and pooling to reduce computation time.</a:t>
            </a:r>
          </a:p>
          <a:p>
            <a:r>
              <a:rPr lang="en-IN" dirty="0"/>
              <a:t>‘Flatten’ reshapes the dimensions of the input image to a row vector.</a:t>
            </a:r>
          </a:p>
          <a:p>
            <a:r>
              <a:rPr lang="en-IN" dirty="0"/>
              <a:t>‘Dense’ is used to define the number of units in that particular layer.</a:t>
            </a:r>
          </a:p>
          <a:p>
            <a:r>
              <a:rPr lang="en-IN" dirty="0"/>
              <a:t>We use ‘</a:t>
            </a:r>
            <a:r>
              <a:rPr lang="en-IN" dirty="0" err="1"/>
              <a:t>relu</a:t>
            </a:r>
            <a:r>
              <a:rPr lang="en-IN" dirty="0"/>
              <a:t>’ activation function for all layers except the output layer where we use the sigmoid activation function.</a:t>
            </a:r>
          </a:p>
        </p:txBody>
      </p:sp>
      <p:pic>
        <p:nvPicPr>
          <p:cNvPr id="4" name="Picture 3">
            <a:extLst>
              <a:ext uri="{FF2B5EF4-FFF2-40B4-BE49-F238E27FC236}">
                <a16:creationId xmlns:a16="http://schemas.microsoft.com/office/drawing/2014/main" id="{1929F488-B8E6-42F1-BA4A-2A8CE69F72AB}"/>
              </a:ext>
            </a:extLst>
          </p:cNvPr>
          <p:cNvPicPr>
            <a:picLocks noChangeAspect="1"/>
          </p:cNvPicPr>
          <p:nvPr/>
        </p:nvPicPr>
        <p:blipFill rotWithShape="1">
          <a:blip r:embed="rId2"/>
          <a:srcRect t="9811"/>
          <a:stretch/>
        </p:blipFill>
        <p:spPr>
          <a:xfrm>
            <a:off x="1070861" y="1690688"/>
            <a:ext cx="10050278" cy="3055368"/>
          </a:xfrm>
          <a:prstGeom prst="rect">
            <a:avLst/>
          </a:prstGeom>
        </p:spPr>
      </p:pic>
    </p:spTree>
    <p:extLst>
      <p:ext uri="{BB962C8B-B14F-4D97-AF65-F5344CB8AC3E}">
        <p14:creationId xmlns:p14="http://schemas.microsoft.com/office/powerpoint/2010/main" val="5479255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2AAAB-CFBE-487C-8E68-C0B0539DA698}"/>
              </a:ext>
            </a:extLst>
          </p:cNvPr>
          <p:cNvSpPr>
            <a:spLocks noGrp="1"/>
          </p:cNvSpPr>
          <p:nvPr>
            <p:ph type="title"/>
          </p:nvPr>
        </p:nvSpPr>
        <p:spPr/>
        <p:txBody>
          <a:bodyPr/>
          <a:lstStyle/>
          <a:p>
            <a:r>
              <a:rPr lang="en-IN" dirty="0"/>
              <a:t>Propagating through neural network</a:t>
            </a:r>
          </a:p>
        </p:txBody>
      </p:sp>
      <p:sp>
        <p:nvSpPr>
          <p:cNvPr id="3" name="Content Placeholder 2">
            <a:extLst>
              <a:ext uri="{FF2B5EF4-FFF2-40B4-BE49-F238E27FC236}">
                <a16:creationId xmlns:a16="http://schemas.microsoft.com/office/drawing/2014/main" id="{DB0C0E13-5669-4E6F-A297-970325166436}"/>
              </a:ext>
            </a:extLst>
          </p:cNvPr>
          <p:cNvSpPr>
            <a:spLocks noGrp="1"/>
          </p:cNvSpPr>
          <p:nvPr>
            <p:ph idx="1"/>
          </p:nvPr>
        </p:nvSpPr>
        <p:spPr>
          <a:xfrm>
            <a:off x="838200" y="5111029"/>
            <a:ext cx="10515600" cy="1381846"/>
          </a:xfrm>
        </p:spPr>
        <p:txBody>
          <a:bodyPr>
            <a:normAutofit fontScale="92500" lnSpcReduction="20000"/>
          </a:bodyPr>
          <a:lstStyle/>
          <a:p>
            <a:r>
              <a:rPr lang="en-IN" sz="2400" dirty="0"/>
              <a:t>We compile the model we built. Compiling essentially means defining the optimizing algorithm, the loss function, the batch size etc.</a:t>
            </a:r>
          </a:p>
          <a:p>
            <a:r>
              <a:rPr lang="en-IN" sz="2400" dirty="0"/>
              <a:t>We also normalize the input image for the ease of computation.</a:t>
            </a:r>
          </a:p>
          <a:p>
            <a:r>
              <a:rPr lang="en-IN" sz="2400" dirty="0"/>
              <a:t>We pre-process the dataset before training.</a:t>
            </a:r>
          </a:p>
          <a:p>
            <a:endParaRPr lang="en-IN" dirty="0"/>
          </a:p>
        </p:txBody>
      </p:sp>
      <p:pic>
        <p:nvPicPr>
          <p:cNvPr id="4" name="Picture 3">
            <a:extLst>
              <a:ext uri="{FF2B5EF4-FFF2-40B4-BE49-F238E27FC236}">
                <a16:creationId xmlns:a16="http://schemas.microsoft.com/office/drawing/2014/main" id="{24B6C2F3-54B1-4704-BACE-0FAAF0972986}"/>
              </a:ext>
            </a:extLst>
          </p:cNvPr>
          <p:cNvPicPr>
            <a:picLocks noChangeAspect="1"/>
          </p:cNvPicPr>
          <p:nvPr/>
        </p:nvPicPr>
        <p:blipFill rotWithShape="1">
          <a:blip r:embed="rId2"/>
          <a:srcRect r="8486"/>
          <a:stretch/>
        </p:blipFill>
        <p:spPr>
          <a:xfrm>
            <a:off x="600414" y="1690688"/>
            <a:ext cx="11157426" cy="3200742"/>
          </a:xfrm>
          <a:prstGeom prst="rect">
            <a:avLst/>
          </a:prstGeom>
        </p:spPr>
      </p:pic>
    </p:spTree>
    <p:extLst>
      <p:ext uri="{BB962C8B-B14F-4D97-AF65-F5344CB8AC3E}">
        <p14:creationId xmlns:p14="http://schemas.microsoft.com/office/powerpoint/2010/main" val="10930682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483BE-828F-4758-8167-C1DFA55B5CD8}"/>
              </a:ext>
            </a:extLst>
          </p:cNvPr>
          <p:cNvSpPr>
            <a:spLocks noGrp="1"/>
          </p:cNvSpPr>
          <p:nvPr>
            <p:ph type="title"/>
          </p:nvPr>
        </p:nvSpPr>
        <p:spPr/>
        <p:txBody>
          <a:bodyPr/>
          <a:lstStyle/>
          <a:p>
            <a:r>
              <a:rPr lang="en-IN" dirty="0"/>
              <a:t>Call-back function</a:t>
            </a:r>
          </a:p>
        </p:txBody>
      </p:sp>
      <p:sp>
        <p:nvSpPr>
          <p:cNvPr id="3" name="Content Placeholder 2">
            <a:extLst>
              <a:ext uri="{FF2B5EF4-FFF2-40B4-BE49-F238E27FC236}">
                <a16:creationId xmlns:a16="http://schemas.microsoft.com/office/drawing/2014/main" id="{52FE56A4-E15F-4432-A57D-FD77D53CA83F}"/>
              </a:ext>
            </a:extLst>
          </p:cNvPr>
          <p:cNvSpPr>
            <a:spLocks noGrp="1"/>
          </p:cNvSpPr>
          <p:nvPr>
            <p:ph idx="1"/>
          </p:nvPr>
        </p:nvSpPr>
        <p:spPr>
          <a:xfrm>
            <a:off x="820849" y="5073657"/>
            <a:ext cx="10642402" cy="1568212"/>
          </a:xfrm>
        </p:spPr>
        <p:txBody>
          <a:bodyPr>
            <a:normAutofit/>
          </a:bodyPr>
          <a:lstStyle/>
          <a:p>
            <a:pPr algn="just"/>
            <a:r>
              <a:rPr lang="en-IN" sz="2000" dirty="0"/>
              <a:t>We create a function which breaks the training process after achieving a certain desired training accuracy. In this case we have defined it to be 99.9%.</a:t>
            </a:r>
          </a:p>
          <a:p>
            <a:pPr algn="just"/>
            <a:r>
              <a:rPr lang="en-IN" sz="2000" dirty="0"/>
              <a:t>This function uses a Keras API ‘</a:t>
            </a:r>
            <a:r>
              <a:rPr lang="en-IN" sz="2000" dirty="0" err="1"/>
              <a:t>callbacks.Callback</a:t>
            </a:r>
            <a:r>
              <a:rPr lang="en-IN" sz="2000" dirty="0"/>
              <a:t>’ which produces a call-back.</a:t>
            </a:r>
          </a:p>
          <a:p>
            <a:pPr algn="just"/>
            <a:endParaRPr lang="en-IN" sz="2000" dirty="0"/>
          </a:p>
        </p:txBody>
      </p:sp>
      <p:pic>
        <p:nvPicPr>
          <p:cNvPr id="7" name="Picture 6">
            <a:extLst>
              <a:ext uri="{FF2B5EF4-FFF2-40B4-BE49-F238E27FC236}">
                <a16:creationId xmlns:a16="http://schemas.microsoft.com/office/drawing/2014/main" id="{ADE83E1C-8660-4C20-8B23-B13AA28F2461}"/>
              </a:ext>
            </a:extLst>
          </p:cNvPr>
          <p:cNvPicPr>
            <a:picLocks noChangeAspect="1"/>
          </p:cNvPicPr>
          <p:nvPr/>
        </p:nvPicPr>
        <p:blipFill>
          <a:blip r:embed="rId2"/>
          <a:stretch>
            <a:fillRect/>
          </a:stretch>
        </p:blipFill>
        <p:spPr>
          <a:xfrm>
            <a:off x="1449121" y="1690688"/>
            <a:ext cx="9157919" cy="3128425"/>
          </a:xfrm>
          <a:prstGeom prst="rect">
            <a:avLst/>
          </a:prstGeom>
        </p:spPr>
      </p:pic>
    </p:spTree>
    <p:extLst>
      <p:ext uri="{BB962C8B-B14F-4D97-AF65-F5344CB8AC3E}">
        <p14:creationId xmlns:p14="http://schemas.microsoft.com/office/powerpoint/2010/main" val="26156775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7ED2B-3EF5-4C86-847F-B634670CACDB}"/>
              </a:ext>
            </a:extLst>
          </p:cNvPr>
          <p:cNvSpPr>
            <a:spLocks noGrp="1"/>
          </p:cNvSpPr>
          <p:nvPr>
            <p:ph type="title"/>
          </p:nvPr>
        </p:nvSpPr>
        <p:spPr/>
        <p:txBody>
          <a:bodyPr/>
          <a:lstStyle/>
          <a:p>
            <a:r>
              <a:rPr lang="en-IN" dirty="0"/>
              <a:t>Training the model</a:t>
            </a:r>
          </a:p>
        </p:txBody>
      </p:sp>
      <p:sp>
        <p:nvSpPr>
          <p:cNvPr id="3" name="Content Placeholder 2">
            <a:extLst>
              <a:ext uri="{FF2B5EF4-FFF2-40B4-BE49-F238E27FC236}">
                <a16:creationId xmlns:a16="http://schemas.microsoft.com/office/drawing/2014/main" id="{2DCB3019-BCE3-4AA0-A011-0024EEF8C938}"/>
              </a:ext>
            </a:extLst>
          </p:cNvPr>
          <p:cNvSpPr>
            <a:spLocks noGrp="1"/>
          </p:cNvSpPr>
          <p:nvPr>
            <p:ph idx="1"/>
          </p:nvPr>
        </p:nvSpPr>
        <p:spPr>
          <a:xfrm>
            <a:off x="838200" y="5644341"/>
            <a:ext cx="10515600" cy="764772"/>
          </a:xfrm>
        </p:spPr>
        <p:txBody>
          <a:bodyPr>
            <a:normAutofit lnSpcReduction="10000"/>
          </a:bodyPr>
          <a:lstStyle/>
          <a:p>
            <a:r>
              <a:rPr lang="en-IN" sz="2000" dirty="0"/>
              <a:t>We train the model on our dataset.</a:t>
            </a:r>
          </a:p>
          <a:p>
            <a:r>
              <a:rPr lang="en-IN" sz="2000" dirty="0"/>
              <a:t>We get the following output.</a:t>
            </a:r>
          </a:p>
        </p:txBody>
      </p:sp>
      <p:pic>
        <p:nvPicPr>
          <p:cNvPr id="4" name="Picture 3">
            <a:extLst>
              <a:ext uri="{FF2B5EF4-FFF2-40B4-BE49-F238E27FC236}">
                <a16:creationId xmlns:a16="http://schemas.microsoft.com/office/drawing/2014/main" id="{E169C7E7-D7BD-40B1-8CC9-707F95886E4D}"/>
              </a:ext>
            </a:extLst>
          </p:cNvPr>
          <p:cNvPicPr>
            <a:picLocks noChangeAspect="1"/>
          </p:cNvPicPr>
          <p:nvPr/>
        </p:nvPicPr>
        <p:blipFill>
          <a:blip r:embed="rId2"/>
          <a:stretch>
            <a:fillRect/>
          </a:stretch>
        </p:blipFill>
        <p:spPr>
          <a:xfrm>
            <a:off x="838200" y="1682329"/>
            <a:ext cx="9607754" cy="875509"/>
          </a:xfrm>
          <a:prstGeom prst="rect">
            <a:avLst/>
          </a:prstGeom>
        </p:spPr>
      </p:pic>
      <p:pic>
        <p:nvPicPr>
          <p:cNvPr id="5" name="Picture 4">
            <a:extLst>
              <a:ext uri="{FF2B5EF4-FFF2-40B4-BE49-F238E27FC236}">
                <a16:creationId xmlns:a16="http://schemas.microsoft.com/office/drawing/2014/main" id="{6F005038-9C74-445D-8EC3-CCE823C3B5F7}"/>
              </a:ext>
            </a:extLst>
          </p:cNvPr>
          <p:cNvPicPr>
            <a:picLocks noChangeAspect="1"/>
          </p:cNvPicPr>
          <p:nvPr/>
        </p:nvPicPr>
        <p:blipFill rotWithShape="1">
          <a:blip r:embed="rId3"/>
          <a:srcRect t="6369" r="12224" b="1"/>
          <a:stretch/>
        </p:blipFill>
        <p:spPr>
          <a:xfrm>
            <a:off x="838200" y="2544149"/>
            <a:ext cx="9607754" cy="365701"/>
          </a:xfrm>
          <a:prstGeom prst="rect">
            <a:avLst/>
          </a:prstGeom>
        </p:spPr>
      </p:pic>
      <p:pic>
        <p:nvPicPr>
          <p:cNvPr id="10" name="Picture 9">
            <a:extLst>
              <a:ext uri="{FF2B5EF4-FFF2-40B4-BE49-F238E27FC236}">
                <a16:creationId xmlns:a16="http://schemas.microsoft.com/office/drawing/2014/main" id="{0D6AC9F9-FBE9-4822-BFFE-129169945DCC}"/>
              </a:ext>
            </a:extLst>
          </p:cNvPr>
          <p:cNvPicPr>
            <a:picLocks noChangeAspect="1"/>
          </p:cNvPicPr>
          <p:nvPr/>
        </p:nvPicPr>
        <p:blipFill rotWithShape="1">
          <a:blip r:embed="rId4"/>
          <a:srcRect b="8366"/>
          <a:stretch/>
        </p:blipFill>
        <p:spPr>
          <a:xfrm>
            <a:off x="1420091" y="3312972"/>
            <a:ext cx="8570422" cy="2295701"/>
          </a:xfrm>
          <a:prstGeom prst="rect">
            <a:avLst/>
          </a:prstGeom>
        </p:spPr>
      </p:pic>
      <p:sp>
        <p:nvSpPr>
          <p:cNvPr id="11" name="Rectangle 10">
            <a:extLst>
              <a:ext uri="{FF2B5EF4-FFF2-40B4-BE49-F238E27FC236}">
                <a16:creationId xmlns:a16="http://schemas.microsoft.com/office/drawing/2014/main" id="{52293961-DAA2-4280-8B77-47D6C7BC557E}"/>
              </a:ext>
            </a:extLst>
          </p:cNvPr>
          <p:cNvSpPr/>
          <p:nvPr/>
        </p:nvSpPr>
        <p:spPr>
          <a:xfrm>
            <a:off x="767957" y="3361804"/>
            <a:ext cx="1304268" cy="461665"/>
          </a:xfrm>
          <a:prstGeom prst="rect">
            <a:avLst/>
          </a:prstGeom>
          <a:noFill/>
        </p:spPr>
        <p:txBody>
          <a:bodyPr wrap="none" lIns="91440" tIns="45720" rIns="91440" bIns="45720">
            <a:spAutoFit/>
          </a:bodyPr>
          <a:lstStyle/>
          <a:p>
            <a:pPr algn="ctr"/>
            <a:r>
              <a:rPr lang="en-US" sz="2400" b="0" cap="none" spc="0" dirty="0">
                <a:ln w="0"/>
                <a:solidFill>
                  <a:schemeClr val="accent1"/>
                </a:solidFill>
                <a:effectLst>
                  <a:outerShdw blurRad="38100" dist="25400" dir="5400000" algn="ctr" rotWithShape="0">
                    <a:srgbClr val="6E747A">
                      <a:alpha val="43000"/>
                    </a:srgbClr>
                  </a:outerShdw>
                </a:effectLst>
              </a:rPr>
              <a:t>OUTPUT:</a:t>
            </a:r>
          </a:p>
        </p:txBody>
      </p:sp>
    </p:spTree>
    <p:extLst>
      <p:ext uri="{BB962C8B-B14F-4D97-AF65-F5344CB8AC3E}">
        <p14:creationId xmlns:p14="http://schemas.microsoft.com/office/powerpoint/2010/main" val="36615935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C3BB08-7BF3-45D1-B2A4-F2034C7B574B}"/>
              </a:ext>
            </a:extLst>
          </p:cNvPr>
          <p:cNvSpPr>
            <a:spLocks noGrp="1"/>
          </p:cNvSpPr>
          <p:nvPr>
            <p:ph type="title"/>
          </p:nvPr>
        </p:nvSpPr>
        <p:spPr>
          <a:xfrm>
            <a:off x="607406" y="2268537"/>
            <a:ext cx="10515600" cy="1222808"/>
          </a:xfrm>
        </p:spPr>
        <p:txBody>
          <a:bodyPr>
            <a:noAutofit/>
          </a:bodyPr>
          <a:lstStyle/>
          <a:p>
            <a:pPr algn="ctr"/>
            <a:r>
              <a:rPr lang="en-IN" sz="9600" dirty="0">
                <a:solidFill>
                  <a:srgbClr val="FF0000"/>
                </a:solidFill>
              </a:rPr>
              <a:t>Face-Mask Detector</a:t>
            </a:r>
          </a:p>
        </p:txBody>
      </p:sp>
      <p:sp>
        <p:nvSpPr>
          <p:cNvPr id="5" name="Text Placeholder 4">
            <a:extLst>
              <a:ext uri="{FF2B5EF4-FFF2-40B4-BE49-F238E27FC236}">
                <a16:creationId xmlns:a16="http://schemas.microsoft.com/office/drawing/2014/main" id="{5B3296C9-44EF-47E3-BB31-0BA4165EA534}"/>
              </a:ext>
            </a:extLst>
          </p:cNvPr>
          <p:cNvSpPr>
            <a:spLocks noGrp="1"/>
          </p:cNvSpPr>
          <p:nvPr>
            <p:ph type="body" idx="1"/>
          </p:nvPr>
        </p:nvSpPr>
        <p:spPr>
          <a:xfrm>
            <a:off x="838200" y="3491345"/>
            <a:ext cx="10515600" cy="1500187"/>
          </a:xfrm>
        </p:spPr>
        <p:txBody>
          <a:bodyPr/>
          <a:lstStyle/>
          <a:p>
            <a:pPr algn="ctr"/>
            <a:r>
              <a:rPr lang="en-IN" dirty="0"/>
              <a:t>Using TensorFlow and Keras</a:t>
            </a:r>
          </a:p>
        </p:txBody>
      </p:sp>
    </p:spTree>
    <p:extLst>
      <p:ext uri="{BB962C8B-B14F-4D97-AF65-F5344CB8AC3E}">
        <p14:creationId xmlns:p14="http://schemas.microsoft.com/office/powerpoint/2010/main" val="154712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A0541-7DFD-4F46-B5E3-CEB6DBF07FFA}"/>
              </a:ext>
            </a:extLst>
          </p:cNvPr>
          <p:cNvSpPr>
            <a:spLocks noGrp="1"/>
          </p:cNvSpPr>
          <p:nvPr>
            <p:ph type="title"/>
          </p:nvPr>
        </p:nvSpPr>
        <p:spPr/>
        <p:txBody>
          <a:bodyPr/>
          <a:lstStyle/>
          <a:p>
            <a:r>
              <a:rPr lang="en-IN" dirty="0">
                <a:solidFill>
                  <a:srgbClr val="0070C0"/>
                </a:solidFill>
              </a:rPr>
              <a:t>Why is face-mask detection required?</a:t>
            </a:r>
          </a:p>
        </p:txBody>
      </p:sp>
      <p:sp>
        <p:nvSpPr>
          <p:cNvPr id="3" name="Content Placeholder 2">
            <a:extLst>
              <a:ext uri="{FF2B5EF4-FFF2-40B4-BE49-F238E27FC236}">
                <a16:creationId xmlns:a16="http://schemas.microsoft.com/office/drawing/2014/main" id="{3718BC55-CA5A-4475-8C92-46A469322E6E}"/>
              </a:ext>
            </a:extLst>
          </p:cNvPr>
          <p:cNvSpPr>
            <a:spLocks noGrp="1"/>
          </p:cNvSpPr>
          <p:nvPr>
            <p:ph idx="1"/>
          </p:nvPr>
        </p:nvSpPr>
        <p:spPr>
          <a:xfrm>
            <a:off x="838200" y="1521229"/>
            <a:ext cx="10515600" cy="4655734"/>
          </a:xfrm>
        </p:spPr>
        <p:txBody>
          <a:bodyPr>
            <a:normAutofit/>
          </a:bodyPr>
          <a:lstStyle/>
          <a:p>
            <a:pPr marL="0" indent="0" algn="just">
              <a:buNone/>
            </a:pPr>
            <a:r>
              <a:rPr lang="en-IN" sz="2000" dirty="0"/>
              <a:t>Coronavirus as we all are aware is among the most contagious viruses. It is hence required that we all follow certain guidelines like wearing a face mask whenever outside. Social, religious and academic institutions, where there is a large influx of people, requires a robust technique to detect whether all are wearing a face-mask. Hence it is imperative that we develop a computer algorithm to do the same. This eliminates additional manpower and human error. </a:t>
            </a:r>
          </a:p>
          <a:p>
            <a:pPr marL="0" indent="0">
              <a:buNone/>
            </a:pPr>
            <a:endParaRPr lang="en-IN" sz="3600" dirty="0">
              <a:solidFill>
                <a:srgbClr val="0070C0"/>
              </a:solidFill>
            </a:endParaRPr>
          </a:p>
          <a:p>
            <a:pPr marL="0" indent="0">
              <a:buNone/>
            </a:pPr>
            <a:r>
              <a:rPr lang="en-IN" sz="3600" dirty="0">
                <a:solidFill>
                  <a:srgbClr val="0070C0"/>
                </a:solidFill>
                <a:latin typeface="+mj-lt"/>
              </a:rPr>
              <a:t>Why use Deep-Learning?</a:t>
            </a:r>
          </a:p>
          <a:p>
            <a:pPr marL="0" indent="0" algn="just">
              <a:buNone/>
            </a:pPr>
            <a:r>
              <a:rPr lang="en-IN" sz="2000" dirty="0"/>
              <a:t>Implementing a deep-learning algorithm to detect face-masks is very easy and effective. It can work on live-feed images and videos as well as can detect multiple face-masks at a time. It doesn’t necessarily require a real dataset and still performs to the desired level. Most importantly, the code is very user friendly and can be tweaked to accommodate diverse parameters accordingly. </a:t>
            </a:r>
          </a:p>
        </p:txBody>
      </p:sp>
    </p:spTree>
    <p:extLst>
      <p:ext uri="{BB962C8B-B14F-4D97-AF65-F5344CB8AC3E}">
        <p14:creationId xmlns:p14="http://schemas.microsoft.com/office/powerpoint/2010/main" val="36381477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B3BE8F-DE67-473F-8ECD-E2E5827065AC}"/>
              </a:ext>
            </a:extLst>
          </p:cNvPr>
          <p:cNvPicPr>
            <a:picLocks noChangeAspect="1"/>
          </p:cNvPicPr>
          <p:nvPr/>
        </p:nvPicPr>
        <p:blipFill>
          <a:blip r:embed="rId2"/>
          <a:stretch>
            <a:fillRect/>
          </a:stretch>
        </p:blipFill>
        <p:spPr>
          <a:xfrm>
            <a:off x="2288534" y="170517"/>
            <a:ext cx="7116168" cy="6687483"/>
          </a:xfrm>
          <a:prstGeom prst="rect">
            <a:avLst/>
          </a:prstGeom>
        </p:spPr>
      </p:pic>
      <p:sp>
        <p:nvSpPr>
          <p:cNvPr id="5" name="Rectangle 4">
            <a:extLst>
              <a:ext uri="{FF2B5EF4-FFF2-40B4-BE49-F238E27FC236}">
                <a16:creationId xmlns:a16="http://schemas.microsoft.com/office/drawing/2014/main" id="{1C8BCDE0-C64E-4700-BEEA-AF9F3380D72C}"/>
              </a:ext>
            </a:extLst>
          </p:cNvPr>
          <p:cNvSpPr/>
          <p:nvPr/>
        </p:nvSpPr>
        <p:spPr>
          <a:xfrm>
            <a:off x="8296567" y="1116276"/>
            <a:ext cx="2439938" cy="830997"/>
          </a:xfrm>
          <a:prstGeom prst="rect">
            <a:avLst/>
          </a:prstGeom>
        </p:spPr>
        <p:txBody>
          <a:bodyPr wrap="square">
            <a:spAutoFit/>
          </a:bodyPr>
          <a:lstStyle/>
          <a:p>
            <a:r>
              <a:rPr lang="en-IN" sz="1200" dirty="0"/>
              <a:t>Source- </a:t>
            </a:r>
            <a:r>
              <a:rPr lang="en-US" sz="1200" dirty="0"/>
              <a:t>COVID-19: Face Mask Detector with OpenCV, </a:t>
            </a:r>
            <a:r>
              <a:rPr lang="en-US" sz="1200" dirty="0" err="1"/>
              <a:t>Keras</a:t>
            </a:r>
            <a:r>
              <a:rPr lang="en-US" sz="1200" dirty="0"/>
              <a:t>/TensorFlow, and Deep Learning</a:t>
            </a:r>
          </a:p>
        </p:txBody>
      </p:sp>
    </p:spTree>
    <p:extLst>
      <p:ext uri="{BB962C8B-B14F-4D97-AF65-F5344CB8AC3E}">
        <p14:creationId xmlns:p14="http://schemas.microsoft.com/office/powerpoint/2010/main" val="4313432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7AAA536-9B07-4818-B175-98594A57B49F}"/>
              </a:ext>
            </a:extLst>
          </p:cNvPr>
          <p:cNvPicPr>
            <a:picLocks noGrp="1" noChangeAspect="1"/>
          </p:cNvPicPr>
          <p:nvPr>
            <p:ph idx="1"/>
          </p:nvPr>
        </p:nvPicPr>
        <p:blipFill>
          <a:blip r:embed="rId2"/>
          <a:stretch>
            <a:fillRect/>
          </a:stretch>
        </p:blipFill>
        <p:spPr>
          <a:xfrm>
            <a:off x="1904586" y="566948"/>
            <a:ext cx="8113415" cy="6054236"/>
          </a:xfrm>
          <a:prstGeom prst="rect">
            <a:avLst/>
          </a:prstGeom>
        </p:spPr>
      </p:pic>
      <p:sp>
        <p:nvSpPr>
          <p:cNvPr id="3" name="Rectangle 2">
            <a:extLst>
              <a:ext uri="{FF2B5EF4-FFF2-40B4-BE49-F238E27FC236}">
                <a16:creationId xmlns:a16="http://schemas.microsoft.com/office/drawing/2014/main" id="{548E690E-CB87-46B1-A146-87F058977BE2}"/>
              </a:ext>
            </a:extLst>
          </p:cNvPr>
          <p:cNvSpPr/>
          <p:nvPr/>
        </p:nvSpPr>
        <p:spPr>
          <a:xfrm>
            <a:off x="9731433" y="1933740"/>
            <a:ext cx="2080953" cy="830997"/>
          </a:xfrm>
          <a:prstGeom prst="rect">
            <a:avLst/>
          </a:prstGeom>
        </p:spPr>
        <p:txBody>
          <a:bodyPr wrap="square">
            <a:spAutoFit/>
          </a:bodyPr>
          <a:lstStyle/>
          <a:p>
            <a:r>
              <a:rPr lang="en-IN" sz="1200" dirty="0"/>
              <a:t>Source- </a:t>
            </a:r>
            <a:r>
              <a:rPr lang="en-US" sz="1200" dirty="0"/>
              <a:t>COVID-19: Face Mask Detector with OpenCV, </a:t>
            </a:r>
            <a:r>
              <a:rPr lang="en-US" sz="1200" dirty="0" err="1"/>
              <a:t>Keras</a:t>
            </a:r>
            <a:r>
              <a:rPr lang="en-US" sz="1200" dirty="0"/>
              <a:t>/TensorFlow, and Deep Learning</a:t>
            </a:r>
          </a:p>
        </p:txBody>
      </p:sp>
    </p:spTree>
    <p:extLst>
      <p:ext uri="{BB962C8B-B14F-4D97-AF65-F5344CB8AC3E}">
        <p14:creationId xmlns:p14="http://schemas.microsoft.com/office/powerpoint/2010/main" val="33956022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6FF782-BE3C-4211-927D-47E114D0BD65}"/>
              </a:ext>
            </a:extLst>
          </p:cNvPr>
          <p:cNvSpPr>
            <a:spLocks noGrp="1"/>
          </p:cNvSpPr>
          <p:nvPr>
            <p:ph type="ctrTitle"/>
          </p:nvPr>
        </p:nvSpPr>
        <p:spPr>
          <a:xfrm>
            <a:off x="756458" y="1122363"/>
            <a:ext cx="10648604" cy="2387600"/>
          </a:xfrm>
        </p:spPr>
        <p:txBody>
          <a:bodyPr>
            <a:normAutofit/>
          </a:bodyPr>
          <a:lstStyle/>
          <a:p>
            <a:r>
              <a:rPr lang="en-IN" dirty="0">
                <a:solidFill>
                  <a:srgbClr val="FF0000"/>
                </a:solidFill>
              </a:rPr>
              <a:t>Building and Training our Model</a:t>
            </a:r>
          </a:p>
        </p:txBody>
      </p:sp>
    </p:spTree>
    <p:extLst>
      <p:ext uri="{BB962C8B-B14F-4D97-AF65-F5344CB8AC3E}">
        <p14:creationId xmlns:p14="http://schemas.microsoft.com/office/powerpoint/2010/main" val="26540921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65957-2A2D-4197-B01D-F35F63A14897}"/>
              </a:ext>
            </a:extLst>
          </p:cNvPr>
          <p:cNvSpPr>
            <a:spLocks noGrp="1"/>
          </p:cNvSpPr>
          <p:nvPr>
            <p:ph type="title"/>
          </p:nvPr>
        </p:nvSpPr>
        <p:spPr/>
        <p:txBody>
          <a:bodyPr>
            <a:normAutofit/>
          </a:bodyPr>
          <a:lstStyle/>
          <a:p>
            <a:r>
              <a:rPr lang="en-IN" sz="4000" dirty="0">
                <a:solidFill>
                  <a:srgbClr val="00B050"/>
                </a:solidFill>
              </a:rPr>
              <a:t>Importing Libraries, Packages and Dependencies</a:t>
            </a:r>
          </a:p>
        </p:txBody>
      </p:sp>
      <p:sp>
        <p:nvSpPr>
          <p:cNvPr id="3" name="Content Placeholder 2">
            <a:extLst>
              <a:ext uri="{FF2B5EF4-FFF2-40B4-BE49-F238E27FC236}">
                <a16:creationId xmlns:a16="http://schemas.microsoft.com/office/drawing/2014/main" id="{9D3F5505-BABE-4287-A649-3DE225C82E06}"/>
              </a:ext>
            </a:extLst>
          </p:cNvPr>
          <p:cNvSpPr>
            <a:spLocks noGrp="1"/>
          </p:cNvSpPr>
          <p:nvPr>
            <p:ph idx="1"/>
          </p:nvPr>
        </p:nvSpPr>
        <p:spPr>
          <a:xfrm>
            <a:off x="6907877" y="2437849"/>
            <a:ext cx="4445923" cy="2724356"/>
          </a:xfrm>
        </p:spPr>
        <p:txBody>
          <a:bodyPr>
            <a:normAutofit/>
          </a:bodyPr>
          <a:lstStyle/>
          <a:p>
            <a:pPr algn="just"/>
            <a:r>
              <a:rPr lang="en-IN" sz="2000" dirty="0"/>
              <a:t>TensorFlow.keras provides the basis of all the functions that we are going to use in our program.</a:t>
            </a:r>
          </a:p>
          <a:p>
            <a:pPr algn="just"/>
            <a:r>
              <a:rPr lang="en-IN" sz="2000" dirty="0"/>
              <a:t>Other libraries include functions to plot graphs, pre-process the input and access the system’s directories.</a:t>
            </a:r>
          </a:p>
          <a:p>
            <a:pPr algn="just"/>
            <a:r>
              <a:rPr lang="en-IN" sz="2000" dirty="0"/>
              <a:t>Sklearn is another math library commonly used in ML algorithms.</a:t>
            </a:r>
          </a:p>
        </p:txBody>
      </p:sp>
      <p:pic>
        <p:nvPicPr>
          <p:cNvPr id="4" name="Picture 3">
            <a:extLst>
              <a:ext uri="{FF2B5EF4-FFF2-40B4-BE49-F238E27FC236}">
                <a16:creationId xmlns:a16="http://schemas.microsoft.com/office/drawing/2014/main" id="{378306A8-8282-42F9-97D3-706E984CA159}"/>
              </a:ext>
            </a:extLst>
          </p:cNvPr>
          <p:cNvPicPr>
            <a:picLocks noChangeAspect="1"/>
          </p:cNvPicPr>
          <p:nvPr/>
        </p:nvPicPr>
        <p:blipFill>
          <a:blip r:embed="rId2"/>
          <a:stretch>
            <a:fillRect/>
          </a:stretch>
        </p:blipFill>
        <p:spPr>
          <a:xfrm>
            <a:off x="390698" y="1690688"/>
            <a:ext cx="5782482" cy="4182059"/>
          </a:xfrm>
          <a:prstGeom prst="rect">
            <a:avLst/>
          </a:prstGeom>
        </p:spPr>
      </p:pic>
    </p:spTree>
    <p:extLst>
      <p:ext uri="{BB962C8B-B14F-4D97-AF65-F5344CB8AC3E}">
        <p14:creationId xmlns:p14="http://schemas.microsoft.com/office/powerpoint/2010/main" val="36474887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091E3-275A-4B81-8399-5DF700A975EC}"/>
              </a:ext>
            </a:extLst>
          </p:cNvPr>
          <p:cNvSpPr>
            <a:spLocks noGrp="1"/>
          </p:cNvSpPr>
          <p:nvPr>
            <p:ph type="title"/>
          </p:nvPr>
        </p:nvSpPr>
        <p:spPr/>
        <p:txBody>
          <a:bodyPr/>
          <a:lstStyle/>
          <a:p>
            <a:r>
              <a:rPr lang="en-IN" dirty="0">
                <a:solidFill>
                  <a:srgbClr val="00B050"/>
                </a:solidFill>
              </a:rPr>
              <a:t>Loading the Dataset</a:t>
            </a:r>
          </a:p>
        </p:txBody>
      </p:sp>
      <p:sp>
        <p:nvSpPr>
          <p:cNvPr id="3" name="Content Placeholder 2">
            <a:extLst>
              <a:ext uri="{FF2B5EF4-FFF2-40B4-BE49-F238E27FC236}">
                <a16:creationId xmlns:a16="http://schemas.microsoft.com/office/drawing/2014/main" id="{FC05A1F5-521F-467D-8E64-0DA9C2F77AE2}"/>
              </a:ext>
            </a:extLst>
          </p:cNvPr>
          <p:cNvSpPr>
            <a:spLocks noGrp="1"/>
          </p:cNvSpPr>
          <p:nvPr>
            <p:ph idx="1"/>
          </p:nvPr>
        </p:nvSpPr>
        <p:spPr>
          <a:xfrm>
            <a:off x="6899564" y="2364970"/>
            <a:ext cx="4454236" cy="2273531"/>
          </a:xfrm>
        </p:spPr>
        <p:txBody>
          <a:bodyPr>
            <a:normAutofit/>
          </a:bodyPr>
          <a:lstStyle/>
          <a:p>
            <a:pPr algn="just"/>
            <a:r>
              <a:rPr lang="en-IN" sz="2000" dirty="0"/>
              <a:t>We hardcode the hyper-parameters and keep it in one place.</a:t>
            </a:r>
          </a:p>
          <a:p>
            <a:pPr algn="just"/>
            <a:r>
              <a:rPr lang="en-IN" sz="2000" dirty="0"/>
              <a:t>We load the dataset and pre-process it.</a:t>
            </a:r>
          </a:p>
          <a:p>
            <a:pPr algn="just"/>
            <a:r>
              <a:rPr lang="en-IN" sz="2000" dirty="0"/>
              <a:t>The dataset is then converted to a NumPy array. This allows computational efficiency.</a:t>
            </a:r>
          </a:p>
        </p:txBody>
      </p:sp>
      <p:pic>
        <p:nvPicPr>
          <p:cNvPr id="7" name="Picture 6">
            <a:extLst>
              <a:ext uri="{FF2B5EF4-FFF2-40B4-BE49-F238E27FC236}">
                <a16:creationId xmlns:a16="http://schemas.microsoft.com/office/drawing/2014/main" id="{703B4430-4DA4-4BF3-B8F9-39F152357825}"/>
              </a:ext>
            </a:extLst>
          </p:cNvPr>
          <p:cNvPicPr>
            <a:picLocks noChangeAspect="1"/>
          </p:cNvPicPr>
          <p:nvPr/>
        </p:nvPicPr>
        <p:blipFill>
          <a:blip r:embed="rId2"/>
          <a:stretch>
            <a:fillRect/>
          </a:stretch>
        </p:blipFill>
        <p:spPr>
          <a:xfrm>
            <a:off x="761256" y="1690688"/>
            <a:ext cx="5334744" cy="4572638"/>
          </a:xfrm>
          <a:prstGeom prst="rect">
            <a:avLst/>
          </a:prstGeom>
        </p:spPr>
      </p:pic>
    </p:spTree>
    <p:extLst>
      <p:ext uri="{BB962C8B-B14F-4D97-AF65-F5344CB8AC3E}">
        <p14:creationId xmlns:p14="http://schemas.microsoft.com/office/powerpoint/2010/main" val="25828535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5AA14-DA85-48F6-8029-42B7F592B22D}"/>
              </a:ext>
            </a:extLst>
          </p:cNvPr>
          <p:cNvSpPr>
            <a:spLocks noGrp="1"/>
          </p:cNvSpPr>
          <p:nvPr>
            <p:ph type="title"/>
          </p:nvPr>
        </p:nvSpPr>
        <p:spPr/>
        <p:txBody>
          <a:bodyPr/>
          <a:lstStyle/>
          <a:p>
            <a:r>
              <a:rPr lang="en-IN" dirty="0">
                <a:solidFill>
                  <a:srgbClr val="00B050"/>
                </a:solidFill>
              </a:rPr>
              <a:t>Building the Neural Network</a:t>
            </a:r>
          </a:p>
        </p:txBody>
      </p:sp>
      <p:sp>
        <p:nvSpPr>
          <p:cNvPr id="3" name="Content Placeholder 2">
            <a:extLst>
              <a:ext uri="{FF2B5EF4-FFF2-40B4-BE49-F238E27FC236}">
                <a16:creationId xmlns:a16="http://schemas.microsoft.com/office/drawing/2014/main" id="{781FBE5A-63D6-46C6-B4D3-CA22978BD092}"/>
              </a:ext>
            </a:extLst>
          </p:cNvPr>
          <p:cNvSpPr>
            <a:spLocks noGrp="1"/>
          </p:cNvSpPr>
          <p:nvPr>
            <p:ph idx="1"/>
          </p:nvPr>
        </p:nvSpPr>
        <p:spPr>
          <a:xfrm>
            <a:off x="7265324" y="2521325"/>
            <a:ext cx="4154977" cy="2605059"/>
          </a:xfrm>
        </p:spPr>
        <p:txBody>
          <a:bodyPr>
            <a:normAutofit/>
          </a:bodyPr>
          <a:lstStyle/>
          <a:p>
            <a:pPr algn="just"/>
            <a:r>
              <a:rPr lang="en-IN" sz="2000" dirty="0"/>
              <a:t>We divide our dataset between training and testing.</a:t>
            </a:r>
          </a:p>
          <a:p>
            <a:pPr algn="just"/>
            <a:r>
              <a:rPr lang="en-IN" sz="2000" dirty="0"/>
              <a:t>Data-augmentation is performed only for the training part.</a:t>
            </a:r>
          </a:p>
          <a:p>
            <a:pPr algn="just"/>
            <a:r>
              <a:rPr lang="en-IN" sz="2000" dirty="0"/>
              <a:t>We construct the structure of the neural network. The final activation function we use is the </a:t>
            </a:r>
            <a:r>
              <a:rPr lang="en-IN" sz="2000" dirty="0" err="1"/>
              <a:t>softmax</a:t>
            </a:r>
            <a:r>
              <a:rPr lang="en-IN" sz="2000" dirty="0"/>
              <a:t> function.</a:t>
            </a:r>
          </a:p>
        </p:txBody>
      </p:sp>
      <p:pic>
        <p:nvPicPr>
          <p:cNvPr id="5" name="Picture 4">
            <a:extLst>
              <a:ext uri="{FF2B5EF4-FFF2-40B4-BE49-F238E27FC236}">
                <a16:creationId xmlns:a16="http://schemas.microsoft.com/office/drawing/2014/main" id="{7E39DF77-0694-469E-AFC7-7E09F64A2FB9}"/>
              </a:ext>
            </a:extLst>
          </p:cNvPr>
          <p:cNvPicPr>
            <a:picLocks noChangeAspect="1"/>
          </p:cNvPicPr>
          <p:nvPr/>
        </p:nvPicPr>
        <p:blipFill rotWithShape="1">
          <a:blip r:embed="rId2"/>
          <a:srcRect t="6370" b="56057"/>
          <a:stretch/>
        </p:blipFill>
        <p:spPr>
          <a:xfrm>
            <a:off x="459498" y="1529543"/>
            <a:ext cx="5553850" cy="2294312"/>
          </a:xfrm>
          <a:prstGeom prst="rect">
            <a:avLst/>
          </a:prstGeom>
        </p:spPr>
      </p:pic>
      <p:pic>
        <p:nvPicPr>
          <p:cNvPr id="6" name="Picture 5">
            <a:extLst>
              <a:ext uri="{FF2B5EF4-FFF2-40B4-BE49-F238E27FC236}">
                <a16:creationId xmlns:a16="http://schemas.microsoft.com/office/drawing/2014/main" id="{C20E5CB6-722E-4E92-AC48-3A276FA5D9A0}"/>
              </a:ext>
            </a:extLst>
          </p:cNvPr>
          <p:cNvPicPr>
            <a:picLocks noChangeAspect="1"/>
          </p:cNvPicPr>
          <p:nvPr/>
        </p:nvPicPr>
        <p:blipFill rotWithShape="1">
          <a:blip r:embed="rId2"/>
          <a:srcRect t="62427"/>
          <a:stretch/>
        </p:blipFill>
        <p:spPr>
          <a:xfrm>
            <a:off x="459498" y="3823855"/>
            <a:ext cx="5553850" cy="2294312"/>
          </a:xfrm>
          <a:prstGeom prst="rect">
            <a:avLst/>
          </a:prstGeom>
        </p:spPr>
      </p:pic>
    </p:spTree>
    <p:extLst>
      <p:ext uri="{BB962C8B-B14F-4D97-AF65-F5344CB8AC3E}">
        <p14:creationId xmlns:p14="http://schemas.microsoft.com/office/powerpoint/2010/main" val="10790507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C4E82-E6BE-49EE-8FB0-6735C28E93DB}"/>
              </a:ext>
            </a:extLst>
          </p:cNvPr>
          <p:cNvSpPr>
            <a:spLocks noGrp="1"/>
          </p:cNvSpPr>
          <p:nvPr>
            <p:ph type="title"/>
          </p:nvPr>
        </p:nvSpPr>
        <p:spPr/>
        <p:txBody>
          <a:bodyPr/>
          <a:lstStyle/>
          <a:p>
            <a:r>
              <a:rPr lang="en-IN" dirty="0">
                <a:solidFill>
                  <a:srgbClr val="00B050"/>
                </a:solidFill>
              </a:rPr>
              <a:t>Compiling the Model</a:t>
            </a:r>
          </a:p>
        </p:txBody>
      </p:sp>
      <p:sp>
        <p:nvSpPr>
          <p:cNvPr id="3" name="Content Placeholder 2">
            <a:extLst>
              <a:ext uri="{FF2B5EF4-FFF2-40B4-BE49-F238E27FC236}">
                <a16:creationId xmlns:a16="http://schemas.microsoft.com/office/drawing/2014/main" id="{A2994E0E-A05F-4302-B35E-897F8222ACCB}"/>
              </a:ext>
            </a:extLst>
          </p:cNvPr>
          <p:cNvSpPr>
            <a:spLocks noGrp="1"/>
          </p:cNvSpPr>
          <p:nvPr>
            <p:ph idx="1"/>
          </p:nvPr>
        </p:nvSpPr>
        <p:spPr>
          <a:xfrm>
            <a:off x="7398327" y="2222704"/>
            <a:ext cx="3780905" cy="2698432"/>
          </a:xfrm>
        </p:spPr>
        <p:txBody>
          <a:bodyPr>
            <a:normAutofit/>
          </a:bodyPr>
          <a:lstStyle/>
          <a:p>
            <a:pPr algn="just"/>
            <a:r>
              <a:rPr lang="en-IN" sz="2000" dirty="0"/>
              <a:t>We define our optimizer and loss function.</a:t>
            </a:r>
          </a:p>
          <a:p>
            <a:pPr algn="just"/>
            <a:r>
              <a:rPr lang="en-IN" sz="2000" dirty="0"/>
              <a:t>Train our model on the provided dataset.</a:t>
            </a:r>
          </a:p>
          <a:p>
            <a:pPr algn="just"/>
            <a:r>
              <a:rPr lang="en-IN" sz="2000" dirty="0"/>
              <a:t>We use a separate validation dataset, to check our training after each epoch. </a:t>
            </a:r>
          </a:p>
          <a:p>
            <a:pPr algn="just"/>
            <a:r>
              <a:rPr lang="en-IN" sz="2000" dirty="0"/>
              <a:t>Save the model.</a:t>
            </a:r>
          </a:p>
        </p:txBody>
      </p:sp>
      <p:pic>
        <p:nvPicPr>
          <p:cNvPr id="4" name="Picture 3">
            <a:extLst>
              <a:ext uri="{FF2B5EF4-FFF2-40B4-BE49-F238E27FC236}">
                <a16:creationId xmlns:a16="http://schemas.microsoft.com/office/drawing/2014/main" id="{DDA4FB6F-766E-4637-B87E-35FC2217C07F}"/>
              </a:ext>
            </a:extLst>
          </p:cNvPr>
          <p:cNvPicPr>
            <a:picLocks noChangeAspect="1"/>
          </p:cNvPicPr>
          <p:nvPr/>
        </p:nvPicPr>
        <p:blipFill rotWithShape="1">
          <a:blip r:embed="rId2"/>
          <a:srcRect b="40566"/>
          <a:stretch/>
        </p:blipFill>
        <p:spPr>
          <a:xfrm>
            <a:off x="626874" y="1690687"/>
            <a:ext cx="5601482" cy="3402778"/>
          </a:xfrm>
          <a:prstGeom prst="rect">
            <a:avLst/>
          </a:prstGeom>
        </p:spPr>
      </p:pic>
      <p:pic>
        <p:nvPicPr>
          <p:cNvPr id="5" name="Picture 4">
            <a:extLst>
              <a:ext uri="{FF2B5EF4-FFF2-40B4-BE49-F238E27FC236}">
                <a16:creationId xmlns:a16="http://schemas.microsoft.com/office/drawing/2014/main" id="{7695B6D1-C50E-4042-9222-FFF53FD16146}"/>
              </a:ext>
            </a:extLst>
          </p:cNvPr>
          <p:cNvPicPr>
            <a:picLocks noChangeAspect="1"/>
          </p:cNvPicPr>
          <p:nvPr/>
        </p:nvPicPr>
        <p:blipFill rotWithShape="1">
          <a:blip r:embed="rId2"/>
          <a:srcRect t="76847"/>
          <a:stretch/>
        </p:blipFill>
        <p:spPr>
          <a:xfrm>
            <a:off x="626874" y="5093465"/>
            <a:ext cx="5601482" cy="1325563"/>
          </a:xfrm>
          <a:prstGeom prst="rect">
            <a:avLst/>
          </a:prstGeom>
        </p:spPr>
      </p:pic>
    </p:spTree>
    <p:extLst>
      <p:ext uri="{BB962C8B-B14F-4D97-AF65-F5344CB8AC3E}">
        <p14:creationId xmlns:p14="http://schemas.microsoft.com/office/powerpoint/2010/main" val="14920755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0C73A-C1C0-4DB0-AF88-396A69486E7C}"/>
              </a:ext>
            </a:extLst>
          </p:cNvPr>
          <p:cNvSpPr>
            <a:spLocks noGrp="1"/>
          </p:cNvSpPr>
          <p:nvPr>
            <p:ph type="title"/>
          </p:nvPr>
        </p:nvSpPr>
        <p:spPr/>
        <p:txBody>
          <a:bodyPr/>
          <a:lstStyle/>
          <a:p>
            <a:r>
              <a:rPr lang="en-IN" dirty="0">
                <a:solidFill>
                  <a:srgbClr val="00B050"/>
                </a:solidFill>
              </a:rPr>
              <a:t>Plot the Graph</a:t>
            </a:r>
          </a:p>
        </p:txBody>
      </p:sp>
      <p:pic>
        <p:nvPicPr>
          <p:cNvPr id="4" name="Picture 3">
            <a:extLst>
              <a:ext uri="{FF2B5EF4-FFF2-40B4-BE49-F238E27FC236}">
                <a16:creationId xmlns:a16="http://schemas.microsoft.com/office/drawing/2014/main" id="{239C6D0D-E10C-4860-901C-ECA5711336BB}"/>
              </a:ext>
            </a:extLst>
          </p:cNvPr>
          <p:cNvPicPr>
            <a:picLocks noChangeAspect="1"/>
          </p:cNvPicPr>
          <p:nvPr/>
        </p:nvPicPr>
        <p:blipFill>
          <a:blip r:embed="rId2"/>
          <a:stretch>
            <a:fillRect/>
          </a:stretch>
        </p:blipFill>
        <p:spPr>
          <a:xfrm>
            <a:off x="742312" y="2228500"/>
            <a:ext cx="5420481" cy="2534004"/>
          </a:xfrm>
          <a:prstGeom prst="rect">
            <a:avLst/>
          </a:prstGeom>
        </p:spPr>
      </p:pic>
      <p:pic>
        <p:nvPicPr>
          <p:cNvPr id="5" name="Picture 4">
            <a:extLst>
              <a:ext uri="{FF2B5EF4-FFF2-40B4-BE49-F238E27FC236}">
                <a16:creationId xmlns:a16="http://schemas.microsoft.com/office/drawing/2014/main" id="{AEAF5906-C811-4FA8-B648-7C7F340A169E}"/>
              </a:ext>
            </a:extLst>
          </p:cNvPr>
          <p:cNvPicPr>
            <a:picLocks noChangeAspect="1"/>
          </p:cNvPicPr>
          <p:nvPr/>
        </p:nvPicPr>
        <p:blipFill>
          <a:blip r:embed="rId3"/>
          <a:stretch>
            <a:fillRect/>
          </a:stretch>
        </p:blipFill>
        <p:spPr>
          <a:xfrm>
            <a:off x="6578138" y="1624160"/>
            <a:ext cx="4931724" cy="3742684"/>
          </a:xfrm>
          <a:prstGeom prst="rect">
            <a:avLst/>
          </a:prstGeom>
        </p:spPr>
      </p:pic>
    </p:spTree>
    <p:extLst>
      <p:ext uri="{BB962C8B-B14F-4D97-AF65-F5344CB8AC3E}">
        <p14:creationId xmlns:p14="http://schemas.microsoft.com/office/powerpoint/2010/main" val="38442447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AE6BFB-8509-479B-8D0C-DE5723D7B3D0}"/>
              </a:ext>
            </a:extLst>
          </p:cNvPr>
          <p:cNvSpPr>
            <a:spLocks noGrp="1"/>
          </p:cNvSpPr>
          <p:nvPr>
            <p:ph type="title"/>
          </p:nvPr>
        </p:nvSpPr>
        <p:spPr>
          <a:xfrm>
            <a:off x="913014" y="2601249"/>
            <a:ext cx="10515600" cy="1325563"/>
          </a:xfrm>
        </p:spPr>
        <p:txBody>
          <a:bodyPr>
            <a:noAutofit/>
          </a:bodyPr>
          <a:lstStyle/>
          <a:p>
            <a:r>
              <a:rPr lang="en-IN" sz="6000" dirty="0">
                <a:solidFill>
                  <a:srgbClr val="FF0000"/>
                </a:solidFill>
              </a:rPr>
              <a:t>Detecting Face-Masks on Images</a:t>
            </a:r>
          </a:p>
        </p:txBody>
      </p:sp>
    </p:spTree>
    <p:extLst>
      <p:ext uri="{BB962C8B-B14F-4D97-AF65-F5344CB8AC3E}">
        <p14:creationId xmlns:p14="http://schemas.microsoft.com/office/powerpoint/2010/main" val="31553907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81D58-108B-422C-A161-11DCA4D52BCA}"/>
              </a:ext>
            </a:extLst>
          </p:cNvPr>
          <p:cNvSpPr>
            <a:spLocks noGrp="1"/>
          </p:cNvSpPr>
          <p:nvPr>
            <p:ph type="title"/>
          </p:nvPr>
        </p:nvSpPr>
        <p:spPr/>
        <p:txBody>
          <a:bodyPr/>
          <a:lstStyle/>
          <a:p>
            <a:r>
              <a:rPr lang="en-IN" dirty="0">
                <a:solidFill>
                  <a:srgbClr val="00B050"/>
                </a:solidFill>
              </a:rPr>
              <a:t>Detecting the Face in the Image</a:t>
            </a:r>
          </a:p>
        </p:txBody>
      </p:sp>
      <p:sp>
        <p:nvSpPr>
          <p:cNvPr id="6" name="Content Placeholder 5">
            <a:extLst>
              <a:ext uri="{FF2B5EF4-FFF2-40B4-BE49-F238E27FC236}">
                <a16:creationId xmlns:a16="http://schemas.microsoft.com/office/drawing/2014/main" id="{C1ED4785-70A1-41EE-BD18-DE0218293DD5}"/>
              </a:ext>
            </a:extLst>
          </p:cNvPr>
          <p:cNvSpPr>
            <a:spLocks noGrp="1"/>
          </p:cNvSpPr>
          <p:nvPr>
            <p:ph idx="1"/>
          </p:nvPr>
        </p:nvSpPr>
        <p:spPr>
          <a:xfrm>
            <a:off x="7464829" y="2643447"/>
            <a:ext cx="3888971" cy="1945178"/>
          </a:xfrm>
        </p:spPr>
        <p:txBody>
          <a:bodyPr>
            <a:normAutofit/>
          </a:bodyPr>
          <a:lstStyle/>
          <a:p>
            <a:pPr algn="just"/>
            <a:r>
              <a:rPr lang="en-IN" sz="2000" dirty="0"/>
              <a:t>We load the face-detector model from the OpenCV library.</a:t>
            </a:r>
          </a:p>
          <a:p>
            <a:pPr algn="just"/>
            <a:r>
              <a:rPr lang="en-IN" sz="2000" dirty="0"/>
              <a:t>Pre-process the image that is fed and extract the blob.</a:t>
            </a:r>
          </a:p>
          <a:p>
            <a:pPr algn="just"/>
            <a:r>
              <a:rPr lang="en-IN" sz="2000" dirty="0"/>
              <a:t>Detect the face in the blob.</a:t>
            </a:r>
          </a:p>
        </p:txBody>
      </p:sp>
      <p:pic>
        <p:nvPicPr>
          <p:cNvPr id="3" name="Picture 2">
            <a:extLst>
              <a:ext uri="{FF2B5EF4-FFF2-40B4-BE49-F238E27FC236}">
                <a16:creationId xmlns:a16="http://schemas.microsoft.com/office/drawing/2014/main" id="{13062EC1-2E88-4C6C-A477-EAF73185DFD6}"/>
              </a:ext>
            </a:extLst>
          </p:cNvPr>
          <p:cNvPicPr>
            <a:picLocks noChangeAspect="1"/>
          </p:cNvPicPr>
          <p:nvPr/>
        </p:nvPicPr>
        <p:blipFill>
          <a:blip r:embed="rId2"/>
          <a:stretch>
            <a:fillRect/>
          </a:stretch>
        </p:blipFill>
        <p:spPr>
          <a:xfrm>
            <a:off x="838200" y="1690688"/>
            <a:ext cx="5687219" cy="4772691"/>
          </a:xfrm>
          <a:prstGeom prst="rect">
            <a:avLst/>
          </a:prstGeom>
        </p:spPr>
      </p:pic>
    </p:spTree>
    <p:extLst>
      <p:ext uri="{BB962C8B-B14F-4D97-AF65-F5344CB8AC3E}">
        <p14:creationId xmlns:p14="http://schemas.microsoft.com/office/powerpoint/2010/main" val="3906393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earning capacity: Deep Learning vs Traditional (Shallow) Learning ...">
            <a:extLst>
              <a:ext uri="{FF2B5EF4-FFF2-40B4-BE49-F238E27FC236}">
                <a16:creationId xmlns:a16="http://schemas.microsoft.com/office/drawing/2014/main" id="{EE93F4F8-B8F8-45CD-B50A-4AB2DC8DBC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2129" y="1628558"/>
            <a:ext cx="7705106" cy="438227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4CD0057-B642-4060-AA42-096F6DF56954}"/>
              </a:ext>
            </a:extLst>
          </p:cNvPr>
          <p:cNvSpPr txBox="1"/>
          <p:nvPr/>
        </p:nvSpPr>
        <p:spPr>
          <a:xfrm>
            <a:off x="839585" y="500549"/>
            <a:ext cx="10607040" cy="523220"/>
          </a:xfrm>
          <a:prstGeom prst="rect">
            <a:avLst/>
          </a:prstGeom>
          <a:noFill/>
        </p:spPr>
        <p:txBody>
          <a:bodyPr wrap="square" rtlCol="0">
            <a:spAutoFit/>
          </a:bodyPr>
          <a:lstStyle/>
          <a:p>
            <a:pPr algn="ctr"/>
            <a:r>
              <a:rPr lang="en-IN" sz="2800" dirty="0">
                <a:solidFill>
                  <a:srgbClr val="00B050"/>
                </a:solidFill>
              </a:rPr>
              <a:t>WHY DEEP LEARNING IS BENEFICIAL IN LARGE SCALE OPERATIONS</a:t>
            </a:r>
          </a:p>
        </p:txBody>
      </p:sp>
      <p:sp>
        <p:nvSpPr>
          <p:cNvPr id="3" name="TextBox 2">
            <a:extLst>
              <a:ext uri="{FF2B5EF4-FFF2-40B4-BE49-F238E27FC236}">
                <a16:creationId xmlns:a16="http://schemas.microsoft.com/office/drawing/2014/main" id="{6EC0718E-7730-4130-8881-220660DF9C12}"/>
              </a:ext>
            </a:extLst>
          </p:cNvPr>
          <p:cNvSpPr txBox="1"/>
          <p:nvPr/>
        </p:nvSpPr>
        <p:spPr>
          <a:xfrm>
            <a:off x="3682538" y="6084916"/>
            <a:ext cx="4530437" cy="276999"/>
          </a:xfrm>
          <a:prstGeom prst="rect">
            <a:avLst/>
          </a:prstGeom>
          <a:noFill/>
        </p:spPr>
        <p:txBody>
          <a:bodyPr wrap="square" rtlCol="0">
            <a:spAutoFit/>
          </a:bodyPr>
          <a:lstStyle/>
          <a:p>
            <a:r>
              <a:rPr lang="en-IN" sz="1200" dirty="0"/>
              <a:t>Source- Coursera, Neural Networks and Deep Learning </a:t>
            </a:r>
          </a:p>
        </p:txBody>
      </p:sp>
    </p:spTree>
    <p:extLst>
      <p:ext uri="{BB962C8B-B14F-4D97-AF65-F5344CB8AC3E}">
        <p14:creationId xmlns:p14="http://schemas.microsoft.com/office/powerpoint/2010/main" val="39706274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71846-BBD9-457C-8EED-FFF00C463DA9}"/>
              </a:ext>
            </a:extLst>
          </p:cNvPr>
          <p:cNvSpPr>
            <a:spLocks noGrp="1"/>
          </p:cNvSpPr>
          <p:nvPr>
            <p:ph type="title"/>
          </p:nvPr>
        </p:nvSpPr>
        <p:spPr/>
        <p:txBody>
          <a:bodyPr/>
          <a:lstStyle/>
          <a:p>
            <a:r>
              <a:rPr lang="en-IN" dirty="0">
                <a:solidFill>
                  <a:srgbClr val="00B050"/>
                </a:solidFill>
              </a:rPr>
              <a:t>Confidence Threshold</a:t>
            </a:r>
          </a:p>
        </p:txBody>
      </p:sp>
      <p:sp>
        <p:nvSpPr>
          <p:cNvPr id="3" name="Content Placeholder 2">
            <a:extLst>
              <a:ext uri="{FF2B5EF4-FFF2-40B4-BE49-F238E27FC236}">
                <a16:creationId xmlns:a16="http://schemas.microsoft.com/office/drawing/2014/main" id="{DBB1E082-92F5-4DD0-B0B8-ACE47B074DB4}"/>
              </a:ext>
            </a:extLst>
          </p:cNvPr>
          <p:cNvSpPr>
            <a:spLocks noGrp="1"/>
          </p:cNvSpPr>
          <p:nvPr>
            <p:ph idx="1"/>
          </p:nvPr>
        </p:nvSpPr>
        <p:spPr>
          <a:xfrm>
            <a:off x="7423265" y="2289206"/>
            <a:ext cx="3822469" cy="2479944"/>
          </a:xfrm>
        </p:spPr>
        <p:txBody>
          <a:bodyPr>
            <a:normAutofit lnSpcReduction="10000"/>
          </a:bodyPr>
          <a:lstStyle/>
          <a:p>
            <a:pPr algn="just"/>
            <a:r>
              <a:rPr lang="en-IN" sz="2000" dirty="0"/>
              <a:t>We build a confidence threshold which rejects face-detections below a certain confidence.</a:t>
            </a:r>
          </a:p>
          <a:p>
            <a:pPr algn="just"/>
            <a:r>
              <a:rPr lang="en-IN" sz="2000" dirty="0"/>
              <a:t>Extracting the ROI or the region of interest, we feed the pre-processed image to our mask detector model and predict whether the person is wearing a mask or not.</a:t>
            </a:r>
          </a:p>
        </p:txBody>
      </p:sp>
      <p:pic>
        <p:nvPicPr>
          <p:cNvPr id="4" name="Picture 3">
            <a:extLst>
              <a:ext uri="{FF2B5EF4-FFF2-40B4-BE49-F238E27FC236}">
                <a16:creationId xmlns:a16="http://schemas.microsoft.com/office/drawing/2014/main" id="{CC2434B0-6176-4F60-8C44-E7415A688996}"/>
              </a:ext>
            </a:extLst>
          </p:cNvPr>
          <p:cNvPicPr>
            <a:picLocks noChangeAspect="1"/>
          </p:cNvPicPr>
          <p:nvPr/>
        </p:nvPicPr>
        <p:blipFill rotWithShape="1">
          <a:blip r:embed="rId2"/>
          <a:srcRect b="58080"/>
          <a:stretch/>
        </p:blipFill>
        <p:spPr>
          <a:xfrm>
            <a:off x="728779" y="1532746"/>
            <a:ext cx="5763429" cy="2479944"/>
          </a:xfrm>
          <a:prstGeom prst="rect">
            <a:avLst/>
          </a:prstGeom>
        </p:spPr>
      </p:pic>
      <p:pic>
        <p:nvPicPr>
          <p:cNvPr id="5" name="Picture 4">
            <a:extLst>
              <a:ext uri="{FF2B5EF4-FFF2-40B4-BE49-F238E27FC236}">
                <a16:creationId xmlns:a16="http://schemas.microsoft.com/office/drawing/2014/main" id="{E3A3D42D-82A9-42D6-A2A3-B81F1D1A1793}"/>
              </a:ext>
            </a:extLst>
          </p:cNvPr>
          <p:cNvPicPr>
            <a:picLocks noChangeAspect="1"/>
          </p:cNvPicPr>
          <p:nvPr/>
        </p:nvPicPr>
        <p:blipFill rotWithShape="1">
          <a:blip r:embed="rId2"/>
          <a:srcRect t="61452"/>
          <a:stretch/>
        </p:blipFill>
        <p:spPr>
          <a:xfrm>
            <a:off x="728778" y="4012690"/>
            <a:ext cx="5763429" cy="2280438"/>
          </a:xfrm>
          <a:prstGeom prst="rect">
            <a:avLst/>
          </a:prstGeom>
        </p:spPr>
      </p:pic>
    </p:spTree>
    <p:extLst>
      <p:ext uri="{BB962C8B-B14F-4D97-AF65-F5344CB8AC3E}">
        <p14:creationId xmlns:p14="http://schemas.microsoft.com/office/powerpoint/2010/main" val="42215670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10AA58-ADF4-4F94-B259-70C686A0FC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462" y="1258110"/>
            <a:ext cx="2739735" cy="2283112"/>
          </a:xfrm>
          <a:prstGeom prst="rect">
            <a:avLst/>
          </a:prstGeom>
        </p:spPr>
      </p:pic>
      <p:pic>
        <p:nvPicPr>
          <p:cNvPr id="7" name="Picture 6">
            <a:extLst>
              <a:ext uri="{FF2B5EF4-FFF2-40B4-BE49-F238E27FC236}">
                <a16:creationId xmlns:a16="http://schemas.microsoft.com/office/drawing/2014/main" id="{F25D0A4E-24D5-4225-B2A3-8FE22E8E06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9942" y="1258685"/>
            <a:ext cx="2282536" cy="2282536"/>
          </a:xfrm>
          <a:prstGeom prst="rect">
            <a:avLst/>
          </a:prstGeom>
        </p:spPr>
      </p:pic>
      <p:pic>
        <p:nvPicPr>
          <p:cNvPr id="9" name="Picture 8">
            <a:extLst>
              <a:ext uri="{FF2B5EF4-FFF2-40B4-BE49-F238E27FC236}">
                <a16:creationId xmlns:a16="http://schemas.microsoft.com/office/drawing/2014/main" id="{CF415107-7B0C-48EE-9ED0-E0A5003AE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3469" y="1254759"/>
            <a:ext cx="3429693" cy="2286462"/>
          </a:xfrm>
          <a:prstGeom prst="rect">
            <a:avLst/>
          </a:prstGeom>
        </p:spPr>
      </p:pic>
      <p:pic>
        <p:nvPicPr>
          <p:cNvPr id="10" name="Picture 9">
            <a:extLst>
              <a:ext uri="{FF2B5EF4-FFF2-40B4-BE49-F238E27FC236}">
                <a16:creationId xmlns:a16="http://schemas.microsoft.com/office/drawing/2014/main" id="{11141989-9C97-48A7-87B8-2C32916F6754}"/>
              </a:ext>
            </a:extLst>
          </p:cNvPr>
          <p:cNvPicPr>
            <a:picLocks noChangeAspect="1"/>
          </p:cNvPicPr>
          <p:nvPr/>
        </p:nvPicPr>
        <p:blipFill>
          <a:blip r:embed="rId5"/>
          <a:stretch>
            <a:fillRect/>
          </a:stretch>
        </p:blipFill>
        <p:spPr>
          <a:xfrm>
            <a:off x="889462" y="4249223"/>
            <a:ext cx="2760725" cy="2284580"/>
          </a:xfrm>
          <a:prstGeom prst="rect">
            <a:avLst/>
          </a:prstGeom>
        </p:spPr>
      </p:pic>
      <p:pic>
        <p:nvPicPr>
          <p:cNvPr id="11" name="Picture 10">
            <a:extLst>
              <a:ext uri="{FF2B5EF4-FFF2-40B4-BE49-F238E27FC236}">
                <a16:creationId xmlns:a16="http://schemas.microsoft.com/office/drawing/2014/main" id="{3FCD252C-3244-4A4C-9C64-DABE23824311}"/>
              </a:ext>
            </a:extLst>
          </p:cNvPr>
          <p:cNvPicPr>
            <a:picLocks noChangeAspect="1"/>
          </p:cNvPicPr>
          <p:nvPr/>
        </p:nvPicPr>
        <p:blipFill>
          <a:blip r:embed="rId6"/>
          <a:stretch>
            <a:fillRect/>
          </a:stretch>
        </p:blipFill>
        <p:spPr>
          <a:xfrm>
            <a:off x="4727897" y="4249222"/>
            <a:ext cx="2284580" cy="2284580"/>
          </a:xfrm>
          <a:prstGeom prst="rect">
            <a:avLst/>
          </a:prstGeom>
        </p:spPr>
      </p:pic>
      <p:pic>
        <p:nvPicPr>
          <p:cNvPr id="12" name="Picture 11">
            <a:extLst>
              <a:ext uri="{FF2B5EF4-FFF2-40B4-BE49-F238E27FC236}">
                <a16:creationId xmlns:a16="http://schemas.microsoft.com/office/drawing/2014/main" id="{3AF30ECE-ADF4-4A65-A478-431BA97BE69E}"/>
              </a:ext>
            </a:extLst>
          </p:cNvPr>
          <p:cNvPicPr>
            <a:picLocks noChangeAspect="1"/>
          </p:cNvPicPr>
          <p:nvPr/>
        </p:nvPicPr>
        <p:blipFill>
          <a:blip r:embed="rId7"/>
          <a:stretch>
            <a:fillRect/>
          </a:stretch>
        </p:blipFill>
        <p:spPr>
          <a:xfrm>
            <a:off x="8013468" y="4249222"/>
            <a:ext cx="3429694" cy="2278867"/>
          </a:xfrm>
          <a:prstGeom prst="rect">
            <a:avLst/>
          </a:prstGeom>
        </p:spPr>
      </p:pic>
      <p:sp>
        <p:nvSpPr>
          <p:cNvPr id="13" name="TextBox 12">
            <a:extLst>
              <a:ext uri="{FF2B5EF4-FFF2-40B4-BE49-F238E27FC236}">
                <a16:creationId xmlns:a16="http://schemas.microsoft.com/office/drawing/2014/main" id="{01F8B1A3-B520-4B1E-9F6F-8CD2FE85A78E}"/>
              </a:ext>
            </a:extLst>
          </p:cNvPr>
          <p:cNvSpPr txBox="1"/>
          <p:nvPr/>
        </p:nvSpPr>
        <p:spPr>
          <a:xfrm>
            <a:off x="698269" y="324916"/>
            <a:ext cx="7514705" cy="584775"/>
          </a:xfrm>
          <a:prstGeom prst="rect">
            <a:avLst/>
          </a:prstGeom>
          <a:noFill/>
        </p:spPr>
        <p:txBody>
          <a:bodyPr wrap="square" rtlCol="0">
            <a:spAutoFit/>
          </a:bodyPr>
          <a:lstStyle/>
          <a:p>
            <a:r>
              <a:rPr lang="en-IN" sz="3200" dirty="0">
                <a:solidFill>
                  <a:srgbClr val="0070C0"/>
                </a:solidFill>
              </a:rPr>
              <a:t>Examples from our Neural Network Model</a:t>
            </a:r>
          </a:p>
        </p:txBody>
      </p:sp>
      <p:sp>
        <p:nvSpPr>
          <p:cNvPr id="14" name="Arrow: Down 13">
            <a:extLst>
              <a:ext uri="{FF2B5EF4-FFF2-40B4-BE49-F238E27FC236}">
                <a16:creationId xmlns:a16="http://schemas.microsoft.com/office/drawing/2014/main" id="{056D27BF-9C48-44EF-8D2C-13EDA9CD046F}"/>
              </a:ext>
            </a:extLst>
          </p:cNvPr>
          <p:cNvSpPr/>
          <p:nvPr/>
        </p:nvSpPr>
        <p:spPr>
          <a:xfrm>
            <a:off x="2153445" y="3602142"/>
            <a:ext cx="116379" cy="5749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Down 14">
            <a:extLst>
              <a:ext uri="{FF2B5EF4-FFF2-40B4-BE49-F238E27FC236}">
                <a16:creationId xmlns:a16="http://schemas.microsoft.com/office/drawing/2014/main" id="{D5D65ACF-2998-4632-A92F-B1516A1BE73E}"/>
              </a:ext>
            </a:extLst>
          </p:cNvPr>
          <p:cNvSpPr/>
          <p:nvPr/>
        </p:nvSpPr>
        <p:spPr>
          <a:xfrm>
            <a:off x="5870187" y="3602142"/>
            <a:ext cx="116379" cy="5749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Down 15">
            <a:extLst>
              <a:ext uri="{FF2B5EF4-FFF2-40B4-BE49-F238E27FC236}">
                <a16:creationId xmlns:a16="http://schemas.microsoft.com/office/drawing/2014/main" id="{873EEDE9-A835-4395-A86D-312DA3DE3BF6}"/>
              </a:ext>
            </a:extLst>
          </p:cNvPr>
          <p:cNvSpPr/>
          <p:nvPr/>
        </p:nvSpPr>
        <p:spPr>
          <a:xfrm>
            <a:off x="9728315" y="3602142"/>
            <a:ext cx="116379" cy="5749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511741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C648F-163D-4171-BA36-357C0678EA95}"/>
              </a:ext>
            </a:extLst>
          </p:cNvPr>
          <p:cNvSpPr>
            <a:spLocks noGrp="1"/>
          </p:cNvSpPr>
          <p:nvPr>
            <p:ph type="title"/>
          </p:nvPr>
        </p:nvSpPr>
        <p:spPr>
          <a:xfrm>
            <a:off x="838200" y="2267455"/>
            <a:ext cx="10515600" cy="1325563"/>
          </a:xfrm>
        </p:spPr>
        <p:txBody>
          <a:bodyPr>
            <a:normAutofit/>
          </a:bodyPr>
          <a:lstStyle/>
          <a:p>
            <a:pPr algn="ctr"/>
            <a:r>
              <a:rPr lang="en-IN" sz="5400" dirty="0">
                <a:solidFill>
                  <a:srgbClr val="FF0000"/>
                </a:solidFill>
              </a:rPr>
              <a:t>Detecting Face-Masks during Videos</a:t>
            </a:r>
            <a:endParaRPr lang="en-IN" sz="5400" dirty="0"/>
          </a:p>
        </p:txBody>
      </p:sp>
    </p:spTree>
    <p:extLst>
      <p:ext uri="{BB962C8B-B14F-4D97-AF65-F5344CB8AC3E}">
        <p14:creationId xmlns:p14="http://schemas.microsoft.com/office/powerpoint/2010/main" val="14561821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0BF55-D3A7-483B-AABB-02FE7A1C9E4B}"/>
              </a:ext>
            </a:extLst>
          </p:cNvPr>
          <p:cNvSpPr>
            <a:spLocks noGrp="1"/>
          </p:cNvSpPr>
          <p:nvPr>
            <p:ph type="title"/>
          </p:nvPr>
        </p:nvSpPr>
        <p:spPr/>
        <p:txBody>
          <a:bodyPr/>
          <a:lstStyle/>
          <a:p>
            <a:r>
              <a:rPr lang="en-IN" dirty="0">
                <a:solidFill>
                  <a:srgbClr val="00B050"/>
                </a:solidFill>
              </a:rPr>
              <a:t>Detecting the Face in Multiple Frames</a:t>
            </a:r>
            <a:endParaRPr lang="en-IN" dirty="0"/>
          </a:p>
        </p:txBody>
      </p:sp>
      <p:sp>
        <p:nvSpPr>
          <p:cNvPr id="3" name="Content Placeholder 2">
            <a:extLst>
              <a:ext uri="{FF2B5EF4-FFF2-40B4-BE49-F238E27FC236}">
                <a16:creationId xmlns:a16="http://schemas.microsoft.com/office/drawing/2014/main" id="{16C69813-6325-4358-A7EA-9DF9C0DFB51B}"/>
              </a:ext>
            </a:extLst>
          </p:cNvPr>
          <p:cNvSpPr>
            <a:spLocks noGrp="1"/>
          </p:cNvSpPr>
          <p:nvPr>
            <p:ph idx="1"/>
          </p:nvPr>
        </p:nvSpPr>
        <p:spPr>
          <a:xfrm>
            <a:off x="7622771" y="2635135"/>
            <a:ext cx="3731029" cy="2053244"/>
          </a:xfrm>
        </p:spPr>
        <p:txBody>
          <a:bodyPr>
            <a:normAutofit/>
          </a:bodyPr>
          <a:lstStyle/>
          <a:p>
            <a:pPr algn="just"/>
            <a:r>
              <a:rPr lang="en-IN" sz="2000" dirty="0"/>
              <a:t>Take a particular frame and grab the blob from the image.</a:t>
            </a:r>
          </a:p>
          <a:p>
            <a:pPr algn="just"/>
            <a:r>
              <a:rPr lang="en-IN" sz="2000" dirty="0"/>
              <a:t>Detect the face on the blob.</a:t>
            </a:r>
          </a:p>
          <a:p>
            <a:pPr algn="just"/>
            <a:r>
              <a:rPr lang="en-IN" sz="2000" dirty="0"/>
              <a:t>Initialize variables to store the locations of the face in the particular frame. </a:t>
            </a:r>
          </a:p>
        </p:txBody>
      </p:sp>
      <p:pic>
        <p:nvPicPr>
          <p:cNvPr id="5" name="Picture 4">
            <a:extLst>
              <a:ext uri="{FF2B5EF4-FFF2-40B4-BE49-F238E27FC236}">
                <a16:creationId xmlns:a16="http://schemas.microsoft.com/office/drawing/2014/main" id="{BDA7E85C-8ADB-418D-B0FE-2D3AAAF0C9D1}"/>
              </a:ext>
            </a:extLst>
          </p:cNvPr>
          <p:cNvPicPr>
            <a:picLocks noChangeAspect="1"/>
          </p:cNvPicPr>
          <p:nvPr/>
        </p:nvPicPr>
        <p:blipFill>
          <a:blip r:embed="rId2"/>
          <a:stretch>
            <a:fillRect/>
          </a:stretch>
        </p:blipFill>
        <p:spPr>
          <a:xfrm>
            <a:off x="838200" y="2132781"/>
            <a:ext cx="5725324" cy="3057952"/>
          </a:xfrm>
          <a:prstGeom prst="rect">
            <a:avLst/>
          </a:prstGeom>
        </p:spPr>
      </p:pic>
    </p:spTree>
    <p:extLst>
      <p:ext uri="{BB962C8B-B14F-4D97-AF65-F5344CB8AC3E}">
        <p14:creationId xmlns:p14="http://schemas.microsoft.com/office/powerpoint/2010/main" val="8215627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73EAE-8D95-4148-A17A-C1ADAD82E503}"/>
              </a:ext>
            </a:extLst>
          </p:cNvPr>
          <p:cNvSpPr>
            <a:spLocks noGrp="1"/>
          </p:cNvSpPr>
          <p:nvPr>
            <p:ph type="title"/>
          </p:nvPr>
        </p:nvSpPr>
        <p:spPr/>
        <p:txBody>
          <a:bodyPr/>
          <a:lstStyle/>
          <a:p>
            <a:r>
              <a:rPr lang="en-IN" dirty="0">
                <a:solidFill>
                  <a:srgbClr val="00B050"/>
                </a:solidFill>
              </a:rPr>
              <a:t>Confidence Threshold</a:t>
            </a:r>
            <a:endParaRPr lang="en-IN" dirty="0"/>
          </a:p>
        </p:txBody>
      </p:sp>
      <p:sp>
        <p:nvSpPr>
          <p:cNvPr id="3" name="Content Placeholder 2">
            <a:extLst>
              <a:ext uri="{FF2B5EF4-FFF2-40B4-BE49-F238E27FC236}">
                <a16:creationId xmlns:a16="http://schemas.microsoft.com/office/drawing/2014/main" id="{2E7F4802-74B8-4110-AE76-F5D63364AC0B}"/>
              </a:ext>
            </a:extLst>
          </p:cNvPr>
          <p:cNvSpPr>
            <a:spLocks noGrp="1"/>
          </p:cNvSpPr>
          <p:nvPr>
            <p:ph idx="1"/>
          </p:nvPr>
        </p:nvSpPr>
        <p:spPr>
          <a:xfrm>
            <a:off x="6991003" y="3111884"/>
            <a:ext cx="4445924" cy="969385"/>
          </a:xfrm>
        </p:spPr>
        <p:txBody>
          <a:bodyPr>
            <a:normAutofit/>
          </a:bodyPr>
          <a:lstStyle/>
          <a:p>
            <a:pPr algn="just"/>
            <a:r>
              <a:rPr lang="en-IN" sz="2000" dirty="0"/>
              <a:t>We do the same operation as we did before on a single image. This time we do it on a single frame.</a:t>
            </a:r>
          </a:p>
        </p:txBody>
      </p:sp>
      <p:pic>
        <p:nvPicPr>
          <p:cNvPr id="4" name="Picture 3">
            <a:extLst>
              <a:ext uri="{FF2B5EF4-FFF2-40B4-BE49-F238E27FC236}">
                <a16:creationId xmlns:a16="http://schemas.microsoft.com/office/drawing/2014/main" id="{F099FA2B-B59D-4B67-A113-B940F7BAE72E}"/>
              </a:ext>
            </a:extLst>
          </p:cNvPr>
          <p:cNvPicPr>
            <a:picLocks noChangeAspect="1"/>
          </p:cNvPicPr>
          <p:nvPr/>
        </p:nvPicPr>
        <p:blipFill rotWithShape="1">
          <a:blip r:embed="rId2"/>
          <a:srcRect b="15466"/>
          <a:stretch/>
        </p:blipFill>
        <p:spPr>
          <a:xfrm>
            <a:off x="640797" y="1512357"/>
            <a:ext cx="5839640" cy="5137825"/>
          </a:xfrm>
          <a:prstGeom prst="rect">
            <a:avLst/>
          </a:prstGeom>
        </p:spPr>
      </p:pic>
    </p:spTree>
    <p:extLst>
      <p:ext uri="{BB962C8B-B14F-4D97-AF65-F5344CB8AC3E}">
        <p14:creationId xmlns:p14="http://schemas.microsoft.com/office/powerpoint/2010/main" val="11756440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C947-1A22-4E3F-9804-63D0455E72B0}"/>
              </a:ext>
            </a:extLst>
          </p:cNvPr>
          <p:cNvSpPr>
            <a:spLocks noGrp="1"/>
          </p:cNvSpPr>
          <p:nvPr>
            <p:ph type="title"/>
          </p:nvPr>
        </p:nvSpPr>
        <p:spPr/>
        <p:txBody>
          <a:bodyPr/>
          <a:lstStyle/>
          <a:p>
            <a:r>
              <a:rPr lang="en-IN" dirty="0">
                <a:solidFill>
                  <a:srgbClr val="00B050"/>
                </a:solidFill>
              </a:rPr>
              <a:t>Store the Information of Multiple Frames</a:t>
            </a:r>
          </a:p>
        </p:txBody>
      </p:sp>
      <p:sp>
        <p:nvSpPr>
          <p:cNvPr id="3" name="Content Placeholder 2">
            <a:extLst>
              <a:ext uri="{FF2B5EF4-FFF2-40B4-BE49-F238E27FC236}">
                <a16:creationId xmlns:a16="http://schemas.microsoft.com/office/drawing/2014/main" id="{EAC094FB-3814-42BC-801F-913468F63C6C}"/>
              </a:ext>
            </a:extLst>
          </p:cNvPr>
          <p:cNvSpPr>
            <a:spLocks noGrp="1"/>
          </p:cNvSpPr>
          <p:nvPr>
            <p:ph idx="1"/>
          </p:nvPr>
        </p:nvSpPr>
        <p:spPr>
          <a:xfrm>
            <a:off x="7988531" y="2635133"/>
            <a:ext cx="3057698" cy="2161310"/>
          </a:xfrm>
        </p:spPr>
        <p:txBody>
          <a:bodyPr>
            <a:normAutofit/>
          </a:bodyPr>
          <a:lstStyle/>
          <a:p>
            <a:pPr algn="just"/>
            <a:r>
              <a:rPr lang="en-IN" sz="2000" dirty="0"/>
              <a:t>We detect the face mask only if more than one face was detected in the corresponding frames. </a:t>
            </a:r>
          </a:p>
          <a:p>
            <a:pPr algn="just"/>
            <a:r>
              <a:rPr lang="en-IN" sz="2000" dirty="0"/>
              <a:t>The video stream through our web cam is started with a brief delay. </a:t>
            </a:r>
          </a:p>
        </p:txBody>
      </p:sp>
      <p:pic>
        <p:nvPicPr>
          <p:cNvPr id="4" name="Picture 3">
            <a:extLst>
              <a:ext uri="{FF2B5EF4-FFF2-40B4-BE49-F238E27FC236}">
                <a16:creationId xmlns:a16="http://schemas.microsoft.com/office/drawing/2014/main" id="{38BBCD88-5BBE-43B7-96D3-F75A57192441}"/>
              </a:ext>
            </a:extLst>
          </p:cNvPr>
          <p:cNvPicPr>
            <a:picLocks noChangeAspect="1"/>
          </p:cNvPicPr>
          <p:nvPr/>
        </p:nvPicPr>
        <p:blipFill rotWithShape="1">
          <a:blip r:embed="rId2"/>
          <a:srcRect b="73818"/>
          <a:stretch/>
        </p:blipFill>
        <p:spPr>
          <a:xfrm>
            <a:off x="838200" y="1633451"/>
            <a:ext cx="5190812" cy="1795549"/>
          </a:xfrm>
          <a:prstGeom prst="rect">
            <a:avLst/>
          </a:prstGeom>
        </p:spPr>
      </p:pic>
      <p:pic>
        <p:nvPicPr>
          <p:cNvPr id="5" name="Picture 4">
            <a:extLst>
              <a:ext uri="{FF2B5EF4-FFF2-40B4-BE49-F238E27FC236}">
                <a16:creationId xmlns:a16="http://schemas.microsoft.com/office/drawing/2014/main" id="{719B41A8-338C-427E-9B47-8F66BD83C44C}"/>
              </a:ext>
            </a:extLst>
          </p:cNvPr>
          <p:cNvPicPr>
            <a:picLocks noChangeAspect="1"/>
          </p:cNvPicPr>
          <p:nvPr/>
        </p:nvPicPr>
        <p:blipFill rotWithShape="1">
          <a:blip r:embed="rId2"/>
          <a:srcRect t="60121"/>
          <a:stretch/>
        </p:blipFill>
        <p:spPr>
          <a:xfrm>
            <a:off x="838200" y="3429000"/>
            <a:ext cx="5190812" cy="2734887"/>
          </a:xfrm>
          <a:prstGeom prst="rect">
            <a:avLst/>
          </a:prstGeom>
        </p:spPr>
      </p:pic>
    </p:spTree>
    <p:extLst>
      <p:ext uri="{BB962C8B-B14F-4D97-AF65-F5344CB8AC3E}">
        <p14:creationId xmlns:p14="http://schemas.microsoft.com/office/powerpoint/2010/main" val="13469965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0BD6F-6DD0-4F24-88B3-5911B048D7D1}"/>
              </a:ext>
            </a:extLst>
          </p:cNvPr>
          <p:cNvSpPr>
            <a:spLocks noGrp="1"/>
          </p:cNvSpPr>
          <p:nvPr>
            <p:ph type="title"/>
          </p:nvPr>
        </p:nvSpPr>
        <p:spPr/>
        <p:txBody>
          <a:bodyPr/>
          <a:lstStyle/>
          <a:p>
            <a:r>
              <a:rPr lang="en-IN" dirty="0">
                <a:solidFill>
                  <a:srgbClr val="00B050"/>
                </a:solidFill>
              </a:rPr>
              <a:t>Loop over the Video </a:t>
            </a:r>
          </a:p>
        </p:txBody>
      </p:sp>
      <p:sp>
        <p:nvSpPr>
          <p:cNvPr id="3" name="Content Placeholder 2">
            <a:extLst>
              <a:ext uri="{FF2B5EF4-FFF2-40B4-BE49-F238E27FC236}">
                <a16:creationId xmlns:a16="http://schemas.microsoft.com/office/drawing/2014/main" id="{8FB452F6-B036-4732-92F4-FA2D3C53B19D}"/>
              </a:ext>
            </a:extLst>
          </p:cNvPr>
          <p:cNvSpPr>
            <a:spLocks noGrp="1"/>
          </p:cNvSpPr>
          <p:nvPr>
            <p:ph idx="1"/>
          </p:nvPr>
        </p:nvSpPr>
        <p:spPr>
          <a:xfrm>
            <a:off x="7157258" y="2090650"/>
            <a:ext cx="4196542" cy="2676699"/>
          </a:xfrm>
        </p:spPr>
        <p:txBody>
          <a:bodyPr>
            <a:normAutofit lnSpcReduction="10000"/>
          </a:bodyPr>
          <a:lstStyle/>
          <a:p>
            <a:pPr algn="just"/>
            <a:r>
              <a:rPr lang="en-IN" sz="2000" dirty="0"/>
              <a:t>While the web cam is on, we pass the frames to our function and predict whether the person is wearing a face mask or not.</a:t>
            </a:r>
          </a:p>
          <a:p>
            <a:pPr algn="just"/>
            <a:r>
              <a:rPr lang="en-IN" sz="2000" dirty="0"/>
              <a:t>A label is displayed with a confidence value around the face. The value is a measure of the model’s confidence in providing the correct result.</a:t>
            </a:r>
          </a:p>
        </p:txBody>
      </p:sp>
      <p:pic>
        <p:nvPicPr>
          <p:cNvPr id="4" name="Picture 3">
            <a:extLst>
              <a:ext uri="{FF2B5EF4-FFF2-40B4-BE49-F238E27FC236}">
                <a16:creationId xmlns:a16="http://schemas.microsoft.com/office/drawing/2014/main" id="{31D3F2F6-777C-4917-8DEE-BE7840E1E1DF}"/>
              </a:ext>
            </a:extLst>
          </p:cNvPr>
          <p:cNvPicPr>
            <a:picLocks noChangeAspect="1"/>
          </p:cNvPicPr>
          <p:nvPr/>
        </p:nvPicPr>
        <p:blipFill>
          <a:blip r:embed="rId2"/>
          <a:stretch>
            <a:fillRect/>
          </a:stretch>
        </p:blipFill>
        <p:spPr>
          <a:xfrm>
            <a:off x="838200" y="1503404"/>
            <a:ext cx="5896798" cy="4782217"/>
          </a:xfrm>
          <a:prstGeom prst="rect">
            <a:avLst/>
          </a:prstGeom>
        </p:spPr>
      </p:pic>
    </p:spTree>
    <p:extLst>
      <p:ext uri="{BB962C8B-B14F-4D97-AF65-F5344CB8AC3E}">
        <p14:creationId xmlns:p14="http://schemas.microsoft.com/office/powerpoint/2010/main" val="20460588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56921-C392-4B75-A3AF-E419046F864B}"/>
              </a:ext>
            </a:extLst>
          </p:cNvPr>
          <p:cNvSpPr>
            <a:spLocks noGrp="1"/>
          </p:cNvSpPr>
          <p:nvPr>
            <p:ph type="title"/>
          </p:nvPr>
        </p:nvSpPr>
        <p:spPr/>
        <p:txBody>
          <a:bodyPr/>
          <a:lstStyle/>
          <a:p>
            <a:r>
              <a:rPr lang="en-IN" dirty="0">
                <a:solidFill>
                  <a:srgbClr val="0070C0"/>
                </a:solidFill>
              </a:rPr>
              <a:t>Loopholes in our Model</a:t>
            </a:r>
          </a:p>
        </p:txBody>
      </p:sp>
      <p:sp>
        <p:nvSpPr>
          <p:cNvPr id="3" name="Content Placeholder 2">
            <a:extLst>
              <a:ext uri="{FF2B5EF4-FFF2-40B4-BE49-F238E27FC236}">
                <a16:creationId xmlns:a16="http://schemas.microsoft.com/office/drawing/2014/main" id="{7BEB7A4F-D407-467F-8FC3-C62B461C3CC5}"/>
              </a:ext>
            </a:extLst>
          </p:cNvPr>
          <p:cNvSpPr>
            <a:spLocks noGrp="1"/>
          </p:cNvSpPr>
          <p:nvPr>
            <p:ph idx="1"/>
          </p:nvPr>
        </p:nvSpPr>
        <p:spPr/>
        <p:txBody>
          <a:bodyPr/>
          <a:lstStyle/>
          <a:p>
            <a:pPr algn="just"/>
            <a:r>
              <a:rPr lang="en-IN" dirty="0"/>
              <a:t>Our model is not able to detect faces which are largely covered with masks. The mask obscures with the face-detection process and hence it is not  able to pass the confidence threshold.</a:t>
            </a:r>
          </a:p>
          <a:p>
            <a:pPr algn="just"/>
            <a:r>
              <a:rPr lang="en-IN" dirty="0"/>
              <a:t>The model is only able to detect light-coloured masks and fails to detect other dark colours. This is due to the training dataset which only contains light-coloured masks.</a:t>
            </a:r>
          </a:p>
          <a:p>
            <a:pPr algn="just"/>
            <a:r>
              <a:rPr lang="en-IN" dirty="0"/>
              <a:t>The model is susceptible to over-fitting. This happens when the model is generalized to the training dataset and fails to classify the testing dataset correctly. This happens when the dataset is not large.</a:t>
            </a:r>
          </a:p>
          <a:p>
            <a:endParaRPr lang="en-IN" dirty="0"/>
          </a:p>
        </p:txBody>
      </p:sp>
    </p:spTree>
    <p:extLst>
      <p:ext uri="{BB962C8B-B14F-4D97-AF65-F5344CB8AC3E}">
        <p14:creationId xmlns:p14="http://schemas.microsoft.com/office/powerpoint/2010/main" val="20270940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A76DB-C08A-4405-9AA2-491808C3389D}"/>
              </a:ext>
            </a:extLst>
          </p:cNvPr>
          <p:cNvSpPr>
            <a:spLocks noGrp="1"/>
          </p:cNvSpPr>
          <p:nvPr>
            <p:ph type="title"/>
          </p:nvPr>
        </p:nvSpPr>
        <p:spPr/>
        <p:txBody>
          <a:bodyPr/>
          <a:lstStyle/>
          <a:p>
            <a:r>
              <a:rPr lang="en-IN" dirty="0">
                <a:solidFill>
                  <a:srgbClr val="0070C0"/>
                </a:solidFill>
              </a:rPr>
              <a:t>How can the Model be Improved</a:t>
            </a:r>
          </a:p>
        </p:txBody>
      </p:sp>
      <p:sp>
        <p:nvSpPr>
          <p:cNvPr id="3" name="Content Placeholder 2">
            <a:extLst>
              <a:ext uri="{FF2B5EF4-FFF2-40B4-BE49-F238E27FC236}">
                <a16:creationId xmlns:a16="http://schemas.microsoft.com/office/drawing/2014/main" id="{6DCE0F75-0180-49C7-BF24-808517CA9B69}"/>
              </a:ext>
            </a:extLst>
          </p:cNvPr>
          <p:cNvSpPr>
            <a:spLocks noGrp="1"/>
          </p:cNvSpPr>
          <p:nvPr>
            <p:ph idx="1"/>
          </p:nvPr>
        </p:nvSpPr>
        <p:spPr/>
        <p:txBody>
          <a:bodyPr/>
          <a:lstStyle/>
          <a:p>
            <a:pPr algn="just"/>
            <a:r>
              <a:rPr lang="en-IN" dirty="0"/>
              <a:t>Insert more layers into the neural network. More layers will help to recognize parts of the face better and hence the model would be able to have high confidence value on the face detections.</a:t>
            </a:r>
          </a:p>
          <a:p>
            <a:pPr algn="just"/>
            <a:r>
              <a:rPr lang="en-IN" dirty="0"/>
              <a:t>Improve the dataset by increasing the diversity of the training images. Artificial datasets could hamper the performance of the neural network.</a:t>
            </a:r>
          </a:p>
          <a:p>
            <a:pPr algn="just"/>
            <a:r>
              <a:rPr lang="en-IN" dirty="0"/>
              <a:t>Increase the number of training data and apply fine-tuning. </a:t>
            </a:r>
            <a:r>
              <a:rPr lang="en-IN" dirty="0" err="1"/>
              <a:t>DropOuts</a:t>
            </a:r>
            <a:r>
              <a:rPr lang="en-IN" dirty="0"/>
              <a:t>, Regularization are some of the techniques through which we could fit our data better in the model.</a:t>
            </a:r>
          </a:p>
        </p:txBody>
      </p:sp>
    </p:spTree>
    <p:extLst>
      <p:ext uri="{BB962C8B-B14F-4D97-AF65-F5344CB8AC3E}">
        <p14:creationId xmlns:p14="http://schemas.microsoft.com/office/powerpoint/2010/main" val="2730835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59D42-08BB-4C28-9E1D-0D25378678AA}"/>
              </a:ext>
            </a:extLst>
          </p:cNvPr>
          <p:cNvSpPr>
            <a:spLocks noGrp="1"/>
          </p:cNvSpPr>
          <p:nvPr>
            <p:ph type="title"/>
          </p:nvPr>
        </p:nvSpPr>
        <p:spPr/>
        <p:txBody>
          <a:bodyPr/>
          <a:lstStyle/>
          <a:p>
            <a:r>
              <a:rPr lang="en-IN" dirty="0"/>
              <a:t>References:</a:t>
            </a:r>
          </a:p>
        </p:txBody>
      </p:sp>
      <p:sp>
        <p:nvSpPr>
          <p:cNvPr id="4" name="Content Placeholder 3">
            <a:extLst>
              <a:ext uri="{FF2B5EF4-FFF2-40B4-BE49-F238E27FC236}">
                <a16:creationId xmlns:a16="http://schemas.microsoft.com/office/drawing/2014/main" id="{5E5A020B-DB92-45F1-9D6B-5F9660E34A80}"/>
              </a:ext>
            </a:extLst>
          </p:cNvPr>
          <p:cNvSpPr>
            <a:spLocks noGrp="1"/>
          </p:cNvSpPr>
          <p:nvPr>
            <p:ph idx="1"/>
          </p:nvPr>
        </p:nvSpPr>
        <p:spPr/>
        <p:txBody>
          <a:bodyPr>
            <a:normAutofit/>
          </a:bodyPr>
          <a:lstStyle/>
          <a:p>
            <a:r>
              <a:rPr lang="en-US" sz="2600" dirty="0"/>
              <a:t>COVID-19: Face Mask Detector with OpenCV, </a:t>
            </a:r>
            <a:r>
              <a:rPr lang="en-US" sz="2600" dirty="0" err="1"/>
              <a:t>Keras</a:t>
            </a:r>
            <a:r>
              <a:rPr lang="en-US" sz="2600" dirty="0"/>
              <a:t>/TensorFlow, and Deep Learning </a:t>
            </a:r>
            <a:r>
              <a:rPr lang="en-US" sz="1400" dirty="0"/>
              <a:t>(</a:t>
            </a:r>
            <a:r>
              <a:rPr lang="en-IN" sz="1400" dirty="0">
                <a:hlinkClick r:id="rId2"/>
              </a:rPr>
              <a:t>https://www.pyimagesearch.com/2020/05/04/covid-19-face-mask-detector-with-opencv-keras-tensorflow-and-deep-learning/</a:t>
            </a:r>
            <a:r>
              <a:rPr lang="en-IN" sz="1400" dirty="0"/>
              <a:t>)</a:t>
            </a:r>
          </a:p>
          <a:p>
            <a:r>
              <a:rPr lang="en-US" sz="2600" dirty="0"/>
              <a:t>Deep learning: How OpenCV’s blobFromImage works </a:t>
            </a:r>
            <a:r>
              <a:rPr lang="en-US" sz="1400" dirty="0"/>
              <a:t>(</a:t>
            </a:r>
            <a:r>
              <a:rPr lang="en-IN" sz="1400" dirty="0">
                <a:hlinkClick r:id="rId3"/>
              </a:rPr>
              <a:t>https://www.pyimagesearch.com/2017/11/06/deep-learning-opencvs-blobfromimage-works/</a:t>
            </a:r>
            <a:r>
              <a:rPr lang="en-IN" sz="1400" dirty="0"/>
              <a:t>)</a:t>
            </a:r>
          </a:p>
          <a:p>
            <a:r>
              <a:rPr lang="en-IN" sz="2600" dirty="0"/>
              <a:t>TensorFlow Documentation </a:t>
            </a:r>
            <a:r>
              <a:rPr lang="en-IN" sz="1300" dirty="0"/>
              <a:t>(</a:t>
            </a:r>
            <a:r>
              <a:rPr lang="en-IN" sz="1300" dirty="0">
                <a:hlinkClick r:id="rId4"/>
              </a:rPr>
              <a:t>https://www.tensorflow.org/api_docs/python/tf/keras/Model</a:t>
            </a:r>
            <a:r>
              <a:rPr lang="en-IN" sz="1300" dirty="0"/>
              <a:t>)</a:t>
            </a:r>
          </a:p>
          <a:p>
            <a:r>
              <a:rPr lang="en-IN" sz="2600" dirty="0"/>
              <a:t>Keras Documentation </a:t>
            </a:r>
            <a:r>
              <a:rPr lang="en-IN" sz="1300" dirty="0"/>
              <a:t>(</a:t>
            </a:r>
            <a:r>
              <a:rPr lang="en-IN" sz="1300" dirty="0">
                <a:hlinkClick r:id="rId5"/>
              </a:rPr>
              <a:t>https://keras.io/documentation/</a:t>
            </a:r>
            <a:r>
              <a:rPr lang="en-IN" sz="1300" dirty="0"/>
              <a:t>)</a:t>
            </a:r>
          </a:p>
          <a:p>
            <a:r>
              <a:rPr lang="en-IN" sz="2600" dirty="0"/>
              <a:t>Coursera- Neural Networks and Deep Learning </a:t>
            </a:r>
            <a:r>
              <a:rPr lang="en-IN" sz="1300" dirty="0"/>
              <a:t>(</a:t>
            </a:r>
            <a:r>
              <a:rPr lang="en-IN" sz="1300" dirty="0">
                <a:hlinkClick r:id="rId6"/>
              </a:rPr>
              <a:t>https://www.coursera.org/learn/neural-networks-deep-learning/home/welcome</a:t>
            </a:r>
            <a:r>
              <a:rPr lang="en-IN" sz="1300" dirty="0"/>
              <a:t>)</a:t>
            </a:r>
          </a:p>
          <a:p>
            <a:r>
              <a:rPr lang="en-IN" sz="2600" dirty="0"/>
              <a:t>Coursera- </a:t>
            </a:r>
            <a:r>
              <a:rPr lang="en-US" sz="2600" dirty="0"/>
              <a:t>Introduction to TensorFlow for Artificial Intelligence, Machine Learning, and Deep Learning </a:t>
            </a:r>
            <a:r>
              <a:rPr lang="en-US" sz="1200" dirty="0"/>
              <a:t>(</a:t>
            </a:r>
            <a:r>
              <a:rPr lang="en-IN" sz="1200" dirty="0">
                <a:hlinkClick r:id="rId7"/>
              </a:rPr>
              <a:t>https://www.coursera.org/learn/introduction-tensorflow/home/welcome</a:t>
            </a:r>
            <a:r>
              <a:rPr lang="en-IN" sz="1200" dirty="0"/>
              <a:t>)</a:t>
            </a:r>
            <a:endParaRPr lang="en-US" sz="1200" dirty="0"/>
          </a:p>
          <a:p>
            <a:pPr marL="0" indent="0">
              <a:buNone/>
            </a:pPr>
            <a:endParaRPr lang="en-IN" dirty="0"/>
          </a:p>
        </p:txBody>
      </p:sp>
    </p:spTree>
    <p:extLst>
      <p:ext uri="{BB962C8B-B14F-4D97-AF65-F5344CB8AC3E}">
        <p14:creationId xmlns:p14="http://schemas.microsoft.com/office/powerpoint/2010/main" val="1735399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A6AC9-0AB4-4549-9F9C-EDF92551A62D}"/>
              </a:ext>
            </a:extLst>
          </p:cNvPr>
          <p:cNvSpPr>
            <a:spLocks noGrp="1"/>
          </p:cNvSpPr>
          <p:nvPr>
            <p:ph type="title"/>
          </p:nvPr>
        </p:nvSpPr>
        <p:spPr/>
        <p:txBody>
          <a:bodyPr/>
          <a:lstStyle/>
          <a:p>
            <a:r>
              <a:rPr lang="en-IN" dirty="0">
                <a:solidFill>
                  <a:srgbClr val="0070C0"/>
                </a:solidFill>
              </a:rPr>
              <a:t>Requisites for developing a model:</a:t>
            </a:r>
          </a:p>
        </p:txBody>
      </p:sp>
      <p:sp>
        <p:nvSpPr>
          <p:cNvPr id="3" name="Content Placeholder 2">
            <a:extLst>
              <a:ext uri="{FF2B5EF4-FFF2-40B4-BE49-F238E27FC236}">
                <a16:creationId xmlns:a16="http://schemas.microsoft.com/office/drawing/2014/main" id="{88104BA1-6CB8-45B0-B70B-910F2ABF8967}"/>
              </a:ext>
            </a:extLst>
          </p:cNvPr>
          <p:cNvSpPr>
            <a:spLocks noGrp="1"/>
          </p:cNvSpPr>
          <p:nvPr>
            <p:ph idx="1"/>
          </p:nvPr>
        </p:nvSpPr>
        <p:spPr/>
        <p:txBody>
          <a:bodyPr/>
          <a:lstStyle/>
          <a:p>
            <a:r>
              <a:rPr lang="en-IN" dirty="0">
                <a:solidFill>
                  <a:srgbClr val="00B050"/>
                </a:solidFill>
              </a:rPr>
              <a:t>Python</a:t>
            </a:r>
          </a:p>
          <a:p>
            <a:r>
              <a:rPr lang="en-IN" dirty="0">
                <a:solidFill>
                  <a:srgbClr val="00B050"/>
                </a:solidFill>
              </a:rPr>
              <a:t>TensorFlow and Keras</a:t>
            </a:r>
          </a:p>
          <a:p>
            <a:r>
              <a:rPr lang="en-IN" dirty="0">
                <a:solidFill>
                  <a:srgbClr val="00B050"/>
                </a:solidFill>
              </a:rPr>
              <a:t>Convolutional Neural networks</a:t>
            </a:r>
          </a:p>
          <a:p>
            <a:r>
              <a:rPr lang="en-IN" dirty="0">
                <a:solidFill>
                  <a:srgbClr val="00B050"/>
                </a:solidFill>
              </a:rPr>
              <a:t>Deep Network Learning</a:t>
            </a:r>
          </a:p>
          <a:p>
            <a:r>
              <a:rPr lang="en-IN" dirty="0">
                <a:solidFill>
                  <a:srgbClr val="00B050"/>
                </a:solidFill>
              </a:rPr>
              <a:t>OpenCV</a:t>
            </a:r>
          </a:p>
          <a:p>
            <a:r>
              <a:rPr lang="en-IN" dirty="0">
                <a:solidFill>
                  <a:srgbClr val="00B050"/>
                </a:solidFill>
              </a:rPr>
              <a:t>Large dataset of masked and non-masked humans</a:t>
            </a:r>
          </a:p>
          <a:p>
            <a:r>
              <a:rPr lang="en-IN" dirty="0">
                <a:solidFill>
                  <a:srgbClr val="00B050"/>
                </a:solidFill>
              </a:rPr>
              <a:t>Video stream through web-cam</a:t>
            </a:r>
          </a:p>
        </p:txBody>
      </p:sp>
    </p:spTree>
    <p:extLst>
      <p:ext uri="{BB962C8B-B14F-4D97-AF65-F5344CB8AC3E}">
        <p14:creationId xmlns:p14="http://schemas.microsoft.com/office/powerpoint/2010/main" val="38735054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4FE019-C134-4CC0-99CF-F9A3D5C7796A}"/>
              </a:ext>
            </a:extLst>
          </p:cNvPr>
          <p:cNvSpPr>
            <a:spLocks noGrp="1"/>
          </p:cNvSpPr>
          <p:nvPr>
            <p:ph type="title"/>
          </p:nvPr>
        </p:nvSpPr>
        <p:spPr>
          <a:xfrm>
            <a:off x="838200" y="2376805"/>
            <a:ext cx="10515600" cy="1325563"/>
          </a:xfrm>
        </p:spPr>
        <p:txBody>
          <a:bodyPr>
            <a:noAutofit/>
          </a:bodyPr>
          <a:lstStyle/>
          <a:p>
            <a:pPr algn="ctr"/>
            <a:r>
              <a:rPr lang="en-IN" sz="9600" b="1" dirty="0">
                <a:solidFill>
                  <a:srgbClr val="7030A0"/>
                </a:solidFill>
              </a:rPr>
              <a:t>THANK YOU</a:t>
            </a:r>
          </a:p>
        </p:txBody>
      </p:sp>
    </p:spTree>
    <p:extLst>
      <p:ext uri="{BB962C8B-B14F-4D97-AF65-F5344CB8AC3E}">
        <p14:creationId xmlns:p14="http://schemas.microsoft.com/office/powerpoint/2010/main" val="3950829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2E8551-4584-4CE6-B4F5-66F063F3E9FD}"/>
              </a:ext>
            </a:extLst>
          </p:cNvPr>
          <p:cNvSpPr>
            <a:spLocks noGrp="1"/>
          </p:cNvSpPr>
          <p:nvPr>
            <p:ph idx="1"/>
          </p:nvPr>
        </p:nvSpPr>
        <p:spPr>
          <a:xfrm>
            <a:off x="656705" y="872836"/>
            <a:ext cx="10698480" cy="5304127"/>
          </a:xfrm>
        </p:spPr>
        <p:txBody>
          <a:bodyPr>
            <a:normAutofit lnSpcReduction="10000"/>
          </a:bodyPr>
          <a:lstStyle/>
          <a:p>
            <a:pPr marL="0" indent="0">
              <a:buNone/>
            </a:pPr>
            <a:endParaRPr lang="en-IN" dirty="0"/>
          </a:p>
          <a:p>
            <a:pPr marL="0" indent="0" algn="just">
              <a:buNone/>
            </a:pPr>
            <a:r>
              <a:rPr lang="en-IN" dirty="0"/>
              <a:t>In order to train a custom face mask detector, we need to break our project into two distinct phases, each with its own respective sub-steps:</a:t>
            </a:r>
          </a:p>
          <a:p>
            <a:pPr marL="0" indent="0" algn="just">
              <a:buNone/>
            </a:pPr>
            <a:endParaRPr lang="en-IN" dirty="0"/>
          </a:p>
          <a:p>
            <a:pPr algn="just"/>
            <a:r>
              <a:rPr lang="en-IN" b="1" dirty="0">
                <a:solidFill>
                  <a:srgbClr val="00B050"/>
                </a:solidFill>
              </a:rPr>
              <a:t>TRAINING:</a:t>
            </a:r>
            <a:r>
              <a:rPr lang="en-IN" dirty="0"/>
              <a:t> We’ll focus on loading </a:t>
            </a:r>
            <a:r>
              <a:rPr lang="en-US" dirty="0"/>
              <a:t>our face mask detection dataset from disk, training a model (using </a:t>
            </a:r>
            <a:r>
              <a:rPr lang="en-US" dirty="0" err="1"/>
              <a:t>Keras</a:t>
            </a:r>
            <a:r>
              <a:rPr lang="en-US" dirty="0"/>
              <a:t>/TensorFlow) on this dataset, and then serializing the face mask detector to disk.</a:t>
            </a:r>
          </a:p>
          <a:p>
            <a:pPr algn="just"/>
            <a:endParaRPr lang="en-US" b="1" dirty="0">
              <a:solidFill>
                <a:srgbClr val="00B050"/>
              </a:solidFill>
            </a:endParaRPr>
          </a:p>
          <a:p>
            <a:pPr algn="just"/>
            <a:r>
              <a:rPr lang="en-US" b="1" dirty="0">
                <a:solidFill>
                  <a:srgbClr val="00B050"/>
                </a:solidFill>
              </a:rPr>
              <a:t>DEPLOYMENT:</a:t>
            </a:r>
            <a:r>
              <a:rPr lang="en-US" dirty="0"/>
              <a:t> Once the face mask detector is trained, we can then move on to loading the mask detector, performing face detection, and then classifying each face as </a:t>
            </a:r>
            <a:r>
              <a:rPr lang="en-US" dirty="0" err="1"/>
              <a:t>with_mask</a:t>
            </a:r>
            <a:r>
              <a:rPr lang="en-US" dirty="0"/>
              <a:t> or </a:t>
            </a:r>
            <a:r>
              <a:rPr lang="en-US" dirty="0" err="1"/>
              <a:t>without_mask</a:t>
            </a:r>
            <a:r>
              <a:rPr lang="en-US" dirty="0"/>
              <a:t>.</a:t>
            </a:r>
          </a:p>
          <a:p>
            <a:pPr marL="0" indent="0">
              <a:buNone/>
            </a:pPr>
            <a:r>
              <a:rPr lang="en-IN" dirty="0"/>
              <a:t> </a:t>
            </a:r>
          </a:p>
          <a:p>
            <a:pPr marL="0" indent="0">
              <a:buNone/>
            </a:pPr>
            <a:endParaRPr lang="en-IN" dirty="0"/>
          </a:p>
        </p:txBody>
      </p:sp>
      <p:sp>
        <p:nvSpPr>
          <p:cNvPr id="4" name="TextBox 3">
            <a:extLst>
              <a:ext uri="{FF2B5EF4-FFF2-40B4-BE49-F238E27FC236}">
                <a16:creationId xmlns:a16="http://schemas.microsoft.com/office/drawing/2014/main" id="{BF8B6EFE-9163-49B7-8501-C62D7CF6A06C}"/>
              </a:ext>
            </a:extLst>
          </p:cNvPr>
          <p:cNvSpPr txBox="1"/>
          <p:nvPr/>
        </p:nvSpPr>
        <p:spPr>
          <a:xfrm>
            <a:off x="656705" y="488115"/>
            <a:ext cx="2452255" cy="769441"/>
          </a:xfrm>
          <a:prstGeom prst="rect">
            <a:avLst/>
          </a:prstGeom>
          <a:noFill/>
        </p:spPr>
        <p:txBody>
          <a:bodyPr wrap="square" rtlCol="0">
            <a:spAutoFit/>
          </a:bodyPr>
          <a:lstStyle/>
          <a:p>
            <a:r>
              <a:rPr lang="en-IN" sz="4400" dirty="0">
                <a:solidFill>
                  <a:srgbClr val="0070C0"/>
                </a:solidFill>
              </a:rPr>
              <a:t>Plan:</a:t>
            </a:r>
          </a:p>
        </p:txBody>
      </p:sp>
    </p:spTree>
    <p:extLst>
      <p:ext uri="{BB962C8B-B14F-4D97-AF65-F5344CB8AC3E}">
        <p14:creationId xmlns:p14="http://schemas.microsoft.com/office/powerpoint/2010/main" val="595394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F3A9A-1B5C-48B4-B08C-83F51081B8DF}"/>
              </a:ext>
            </a:extLst>
          </p:cNvPr>
          <p:cNvSpPr>
            <a:spLocks noGrp="1"/>
          </p:cNvSpPr>
          <p:nvPr>
            <p:ph type="title"/>
          </p:nvPr>
        </p:nvSpPr>
        <p:spPr/>
        <p:txBody>
          <a:bodyPr/>
          <a:lstStyle/>
          <a:p>
            <a:pPr algn="ctr"/>
            <a:r>
              <a:rPr lang="en-IN" dirty="0">
                <a:solidFill>
                  <a:srgbClr val="00B050"/>
                </a:solidFill>
              </a:rPr>
              <a:t>Introduction to Neural Networks</a:t>
            </a:r>
          </a:p>
        </p:txBody>
      </p:sp>
      <p:pic>
        <p:nvPicPr>
          <p:cNvPr id="1026" name="Picture 2" descr="Applied Deep Learning - Part 1: Artificial Neural Networks">
            <a:extLst>
              <a:ext uri="{FF2B5EF4-FFF2-40B4-BE49-F238E27FC236}">
                <a16:creationId xmlns:a16="http://schemas.microsoft.com/office/drawing/2014/main" id="{2AA818B6-33A3-4D7C-B111-DE7F41FD354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69397" y="1825625"/>
            <a:ext cx="6653205" cy="43513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B8B99F1-7B9F-419A-BC41-771DF1F4DF50}"/>
              </a:ext>
            </a:extLst>
          </p:cNvPr>
          <p:cNvSpPr txBox="1"/>
          <p:nvPr/>
        </p:nvSpPr>
        <p:spPr>
          <a:xfrm>
            <a:off x="3857105" y="6242858"/>
            <a:ext cx="3391593" cy="276999"/>
          </a:xfrm>
          <a:prstGeom prst="rect">
            <a:avLst/>
          </a:prstGeom>
          <a:noFill/>
        </p:spPr>
        <p:txBody>
          <a:bodyPr wrap="square" rtlCol="0">
            <a:spAutoFit/>
          </a:bodyPr>
          <a:lstStyle/>
          <a:p>
            <a:pPr algn="ctr"/>
            <a:r>
              <a:rPr lang="en-IN" sz="1200" dirty="0"/>
              <a:t>Source- Google Images</a:t>
            </a:r>
          </a:p>
        </p:txBody>
      </p:sp>
    </p:spTree>
    <p:extLst>
      <p:ext uri="{BB962C8B-B14F-4D97-AF65-F5344CB8AC3E}">
        <p14:creationId xmlns:p14="http://schemas.microsoft.com/office/powerpoint/2010/main" val="3893070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86962C-5DAB-4D3D-AF36-C4C10FCAB4D4}"/>
              </a:ext>
            </a:extLst>
          </p:cNvPr>
          <p:cNvSpPr>
            <a:spLocks noGrp="1"/>
          </p:cNvSpPr>
          <p:nvPr>
            <p:ph idx="1"/>
          </p:nvPr>
        </p:nvSpPr>
        <p:spPr>
          <a:xfrm>
            <a:off x="756458" y="440575"/>
            <a:ext cx="10597342" cy="5736388"/>
          </a:xfrm>
        </p:spPr>
        <p:txBody>
          <a:bodyPr>
            <a:normAutofit fontScale="92500" lnSpcReduction="20000"/>
          </a:bodyPr>
          <a:lstStyle/>
          <a:p>
            <a:pPr marL="0" indent="0">
              <a:buNone/>
            </a:pPr>
            <a:r>
              <a:rPr lang="en-IN" u="sng" dirty="0">
                <a:solidFill>
                  <a:srgbClr val="0070C0"/>
                </a:solidFill>
              </a:rPr>
              <a:t>FORWARD PROPAGATION </a:t>
            </a:r>
          </a:p>
          <a:p>
            <a:pPr marL="0" indent="0">
              <a:buNone/>
            </a:pPr>
            <a:endParaRPr lang="en-IN" u="sng" dirty="0">
              <a:solidFill>
                <a:srgbClr val="0070C0"/>
              </a:solidFill>
            </a:endParaRPr>
          </a:p>
          <a:p>
            <a:pPr algn="just"/>
            <a:r>
              <a:rPr lang="en-IN" dirty="0"/>
              <a:t>The first layer consists of input features. The input features have to be a row vector.</a:t>
            </a:r>
          </a:p>
          <a:p>
            <a:pPr algn="just"/>
            <a:r>
              <a:rPr lang="en-IN" dirty="0"/>
              <a:t>The second layer consists of two computations. They are pre-activation and activation respectively.</a:t>
            </a:r>
          </a:p>
          <a:p>
            <a:pPr algn="just"/>
            <a:r>
              <a:rPr lang="en-IN" dirty="0"/>
              <a:t>Weights(w) are multiplied with the input features in the pre-activation. A bias(b) is also added to their product accordingly. It is denoted by z.</a:t>
            </a:r>
          </a:p>
          <a:p>
            <a:pPr algn="just"/>
            <a:r>
              <a:rPr lang="en-IN" dirty="0"/>
              <a:t>The activation computes the probability of activation of the corresponding neuron. z is the input and the g(z) is the output where g(x) is the activation function.</a:t>
            </a:r>
          </a:p>
          <a:p>
            <a:pPr algn="just"/>
            <a:r>
              <a:rPr lang="en-IN" dirty="0"/>
              <a:t>We often use the </a:t>
            </a:r>
            <a:r>
              <a:rPr lang="en-IN" dirty="0" err="1"/>
              <a:t>ReLU</a:t>
            </a:r>
            <a:r>
              <a:rPr lang="en-IN" dirty="0"/>
              <a:t> (Rectified Linear Unit) as the activation function in the hidden layers and Sigmoid function in the output layer.</a:t>
            </a:r>
          </a:p>
          <a:p>
            <a:pPr algn="just"/>
            <a:r>
              <a:rPr lang="en-IN" dirty="0"/>
              <a:t>The maximum probability of activation in the output layer is usually the answer of our problem.</a:t>
            </a:r>
          </a:p>
        </p:txBody>
      </p:sp>
    </p:spTree>
    <p:extLst>
      <p:ext uri="{BB962C8B-B14F-4D97-AF65-F5344CB8AC3E}">
        <p14:creationId xmlns:p14="http://schemas.microsoft.com/office/powerpoint/2010/main" val="20140124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mplete Guide of Activation Functions - Towards Data Science">
            <a:extLst>
              <a:ext uri="{FF2B5EF4-FFF2-40B4-BE49-F238E27FC236}">
                <a16:creationId xmlns:a16="http://schemas.microsoft.com/office/drawing/2014/main" id="{635C6875-4C30-4B1F-A4A0-D9DBB3E7EA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007" y="1360538"/>
            <a:ext cx="10515600" cy="514893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4477BC7-1AC1-486F-AEAE-F3486D81C996}"/>
              </a:ext>
            </a:extLst>
          </p:cNvPr>
          <p:cNvSpPr/>
          <p:nvPr/>
        </p:nvSpPr>
        <p:spPr>
          <a:xfrm>
            <a:off x="647007" y="348529"/>
            <a:ext cx="6229398" cy="584775"/>
          </a:xfrm>
          <a:prstGeom prst="rect">
            <a:avLst/>
          </a:prstGeom>
          <a:noFill/>
        </p:spPr>
        <p:txBody>
          <a:bodyPr wrap="none" lIns="91440" tIns="45720" rIns="91440" bIns="45720">
            <a:spAutoFit/>
          </a:bodyPr>
          <a:lstStyle/>
          <a:p>
            <a:pPr algn="ctr"/>
            <a:r>
              <a:rPr lang="en-US" sz="3200" b="0" cap="none" spc="0" dirty="0">
                <a:ln w="0"/>
                <a:solidFill>
                  <a:srgbClr val="00B050"/>
                </a:solidFill>
                <a:effectLst>
                  <a:outerShdw blurRad="38100" dist="19050" dir="2700000" algn="tl" rotWithShape="0">
                    <a:schemeClr val="dk1">
                      <a:alpha val="40000"/>
                    </a:schemeClr>
                  </a:outerShdw>
                </a:effectLst>
              </a:rPr>
              <a:t>Some Common Activation Functions</a:t>
            </a:r>
          </a:p>
        </p:txBody>
      </p:sp>
      <p:sp>
        <p:nvSpPr>
          <p:cNvPr id="5" name="Rectangle 4">
            <a:extLst>
              <a:ext uri="{FF2B5EF4-FFF2-40B4-BE49-F238E27FC236}">
                <a16:creationId xmlns:a16="http://schemas.microsoft.com/office/drawing/2014/main" id="{44E82972-4815-46EF-A80D-C5F9EE0508E7}"/>
              </a:ext>
            </a:extLst>
          </p:cNvPr>
          <p:cNvSpPr/>
          <p:nvPr/>
        </p:nvSpPr>
        <p:spPr>
          <a:xfrm>
            <a:off x="4901601" y="6324805"/>
            <a:ext cx="1617430" cy="276999"/>
          </a:xfrm>
          <a:prstGeom prst="rect">
            <a:avLst/>
          </a:prstGeom>
        </p:spPr>
        <p:txBody>
          <a:bodyPr wrap="none">
            <a:spAutoFit/>
          </a:bodyPr>
          <a:lstStyle/>
          <a:p>
            <a:pPr algn="ctr"/>
            <a:r>
              <a:rPr lang="en-IN" sz="1200" dirty="0"/>
              <a:t>Source- Google Images</a:t>
            </a:r>
          </a:p>
        </p:txBody>
      </p:sp>
    </p:spTree>
    <p:extLst>
      <p:ext uri="{BB962C8B-B14F-4D97-AF65-F5344CB8AC3E}">
        <p14:creationId xmlns:p14="http://schemas.microsoft.com/office/powerpoint/2010/main" val="4626449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2331</Words>
  <Application>Microsoft Office PowerPoint</Application>
  <PresentationFormat>Widescreen</PresentationFormat>
  <Paragraphs>189</Paragraphs>
  <Slides>50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Calibri</vt:lpstr>
      <vt:lpstr>Calibri Light</vt:lpstr>
      <vt:lpstr>Cambria Math</vt:lpstr>
      <vt:lpstr>Office Theme</vt:lpstr>
      <vt:lpstr>PowerPoint Presentation</vt:lpstr>
      <vt:lpstr>Table of Content</vt:lpstr>
      <vt:lpstr>Why is face-mask detection required?</vt:lpstr>
      <vt:lpstr>PowerPoint Presentation</vt:lpstr>
      <vt:lpstr>Requisites for developing a model:</vt:lpstr>
      <vt:lpstr>PowerPoint Presentation</vt:lpstr>
      <vt:lpstr>Introduction to Neural Networks</vt:lpstr>
      <vt:lpstr>PowerPoint Presentation</vt:lpstr>
      <vt:lpstr>PowerPoint Presentation</vt:lpstr>
      <vt:lpstr>PowerPoint Presentation</vt:lpstr>
      <vt:lpstr>PowerPoint Presentation</vt:lpstr>
      <vt:lpstr>PowerPoint Presentation</vt:lpstr>
      <vt:lpstr>Neural Network using Logistic Regression</vt:lpstr>
      <vt:lpstr>PowerPoint Presentation</vt:lpstr>
      <vt:lpstr>General Architecture of the Training Algorithm</vt:lpstr>
      <vt:lpstr>Why we use TensorFlow and Keras</vt:lpstr>
      <vt:lpstr>PowerPoint Presentation</vt:lpstr>
      <vt:lpstr>Convolutional Neural Networks</vt:lpstr>
      <vt:lpstr>PowerPoint Presentation</vt:lpstr>
      <vt:lpstr>PowerPoint Presentation</vt:lpstr>
      <vt:lpstr>PowerPoint Presentation</vt:lpstr>
      <vt:lpstr>Data Augmentation</vt:lpstr>
      <vt:lpstr>PowerPoint Presentation</vt:lpstr>
      <vt:lpstr>Importing zip files and Extracting them</vt:lpstr>
      <vt:lpstr>Building the neural network model</vt:lpstr>
      <vt:lpstr>Propagating through neural network</vt:lpstr>
      <vt:lpstr>Call-back function</vt:lpstr>
      <vt:lpstr>Training the model</vt:lpstr>
      <vt:lpstr>Face-Mask Detector</vt:lpstr>
      <vt:lpstr>PowerPoint Presentation</vt:lpstr>
      <vt:lpstr>PowerPoint Presentation</vt:lpstr>
      <vt:lpstr>Building and Training our Model</vt:lpstr>
      <vt:lpstr>Importing Libraries, Packages and Dependencies</vt:lpstr>
      <vt:lpstr>Loading the Dataset</vt:lpstr>
      <vt:lpstr>Building the Neural Network</vt:lpstr>
      <vt:lpstr>Compiling the Model</vt:lpstr>
      <vt:lpstr>Plot the Graph</vt:lpstr>
      <vt:lpstr>Detecting Face-Masks on Images</vt:lpstr>
      <vt:lpstr>Detecting the Face in the Image</vt:lpstr>
      <vt:lpstr>Confidence Threshold</vt:lpstr>
      <vt:lpstr>PowerPoint Presentation</vt:lpstr>
      <vt:lpstr>Detecting Face-Masks during Videos</vt:lpstr>
      <vt:lpstr>Detecting the Face in Multiple Frames</vt:lpstr>
      <vt:lpstr>Confidence Threshold</vt:lpstr>
      <vt:lpstr>Store the Information of Multiple Frames</vt:lpstr>
      <vt:lpstr>Loop over the Video </vt:lpstr>
      <vt:lpstr>Loopholes in our Model</vt:lpstr>
      <vt:lpstr>How can the Model be Improved</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MASK DETECTION USING DEEP LEARNING</dc:title>
  <dc:creator>Hitesh Aryan Acharya</dc:creator>
  <cp:lastModifiedBy>Hitesh Aryan Acharya</cp:lastModifiedBy>
  <cp:revision>63</cp:revision>
  <dcterms:created xsi:type="dcterms:W3CDTF">2020-06-05T10:14:15Z</dcterms:created>
  <dcterms:modified xsi:type="dcterms:W3CDTF">2020-06-23T19:27:39Z</dcterms:modified>
</cp:coreProperties>
</file>